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7" r:id="rId4"/>
    <p:sldId id="258" r:id="rId5"/>
    <p:sldId id="278" r:id="rId6"/>
    <p:sldId id="266" r:id="rId7"/>
    <p:sldId id="260" r:id="rId8"/>
    <p:sldId id="280" r:id="rId9"/>
    <p:sldId id="273" r:id="rId10"/>
    <p:sldId id="262" r:id="rId11"/>
    <p:sldId id="265" r:id="rId12"/>
    <p:sldId id="282" r:id="rId13"/>
    <p:sldId id="279" r:id="rId14"/>
    <p:sldId id="257" r:id="rId15"/>
    <p:sldId id="281" r:id="rId16"/>
    <p:sldId id="263" r:id="rId17"/>
    <p:sldId id="261" r:id="rId18"/>
    <p:sldId id="275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42" autoAdjust="0"/>
  </p:normalViewPr>
  <p:slideViewPr>
    <p:cSldViewPr>
      <p:cViewPr varScale="1">
        <p:scale>
          <a:sx n="68" d="100"/>
          <a:sy n="68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C98CC-401D-4485-BE7C-7784B8EA60F5}" type="datetimeFigureOut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036EA-CE5F-4756-9EAB-96167000A78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はだ</a:t>
            </a:r>
            <a:r>
              <a:rPr kumimoji="1" lang="ja-JP" altLang="en-US" dirty="0" err="1" smtClean="0"/>
              <a:t>ちずー</a:t>
            </a:r>
            <a:r>
              <a:rPr kumimoji="1" lang="ja-JP" altLang="en-US" dirty="0" smtClean="0"/>
              <a:t>レーザーカッタ</a:t>
            </a:r>
            <a:r>
              <a:rPr kumimoji="1" lang="en-US" altLang="ja-JP" dirty="0" smtClean="0"/>
              <a:t>―</a:t>
            </a:r>
            <a:r>
              <a:rPr kumimoji="1" lang="ja-JP" altLang="en-US" dirty="0" smtClean="0"/>
              <a:t>で作成した木製地図。高低差が強調されており、等高線が読めなくても、高さの違いがわかる。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→木の質感が肌のようなので、はだ</a:t>
            </a:r>
            <a:r>
              <a:rPr lang="ja-JP" altLang="en-US" dirty="0" err="1" smtClean="0"/>
              <a:t>ちずと</a:t>
            </a:r>
            <a:r>
              <a:rPr lang="ja-JP" altLang="en-US" dirty="0" smtClean="0"/>
              <a:t>名付けた。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→プラスチック、石膏よりも温かみがあり、想いを喚起させることができる。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→谷、尾根のラインが読める。鳥瞰視点の地図を脳内に作れる。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36EA-CE5F-4756-9EAB-96167000A78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現場に行くと常に</a:t>
            </a:r>
            <a:r>
              <a:rPr kumimoji="1" lang="en-US" altLang="ja-JP" dirty="0" smtClean="0"/>
              <a:t>5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人の見学者がいた。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マンションの建設現場。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生きた教材。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地面が高さで色にわかれていればいいのに。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36EA-CE5F-4756-9EAB-96167000A78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地形に対して能動的な興味が沸く。疑問と体験による高い学習効果を得られる。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36EA-CE5F-4756-9EAB-96167000A78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36EA-CE5F-4756-9EAB-96167000A78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QR</a:t>
            </a:r>
            <a:r>
              <a:rPr kumimoji="1" lang="ja-JP" altLang="en-US" dirty="0" smtClean="0"/>
              <a:t>コードなど枯れた技術でもっと遊べるのでは？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36EA-CE5F-4756-9EAB-96167000A78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年間、北南米放浪をして歩き回った。結果、その</a:t>
            </a:r>
            <a:r>
              <a:rPr kumimoji="1" lang="ja-JP" altLang="en-US" dirty="0" err="1" smtClean="0"/>
              <a:t>土地土地</a:t>
            </a:r>
            <a:r>
              <a:rPr kumimoji="1" lang="ja-JP" altLang="en-US" dirty="0" smtClean="0"/>
              <a:t>の文化、音楽、食べ物が違った。</a:t>
            </a:r>
            <a:endParaRPr kumimoji="1" lang="en-US" altLang="ja-JP" dirty="0" smtClean="0"/>
          </a:p>
          <a:p>
            <a:r>
              <a:rPr lang="ja-JP" altLang="en-US" dirty="0" smtClean="0"/>
              <a:t>帰国後、関西→関東に移住する。山と谷があっておもしろい。映画「耳をすませば」の風景があった。</a:t>
            </a:r>
            <a:endParaRPr lang="en-US" altLang="ja-JP" dirty="0" smtClean="0"/>
          </a:p>
          <a:p>
            <a:r>
              <a:rPr kumimoji="1" lang="ja-JP" altLang="en-US" dirty="0" smtClean="0"/>
              <a:t>一方、日本では繁華街や観光地に行く機会が多い。人気がある場所がいい場所という画一的価値観。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災害による被害の増加。地形への無関心が原因か？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街歩き、地形番組は見るけど、自分で街歩きや地形は楽しめない人が多い。</a:t>
            </a:r>
            <a:endParaRPr kumimoji="1" lang="en-US" altLang="ja-JP" dirty="0" smtClean="0"/>
          </a:p>
          <a:p>
            <a:r>
              <a:rPr lang="en-US" altLang="ja-JP" dirty="0" smtClean="0"/>
              <a:t>2020</a:t>
            </a:r>
            <a:r>
              <a:rPr lang="ja-JP" altLang="en-US" dirty="0" smtClean="0"/>
              <a:t>年には中・高校で地理必修化。しかし、地理を教えられる教員数の不足。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36EA-CE5F-4756-9EAB-96167000A78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D4C3-E5C1-4FCA-A167-630C118F80B8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8419-1843-4EDE-A541-0244BB1665B3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722-C70A-4FFF-819B-A596362D0AA3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72C0-0C93-45B8-B9D9-3BDAA04F4B5D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1DD3-7247-4C56-8813-1E2C82132488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EC43-36F2-43F1-86CB-076822B78362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E3B1-46D9-4CAD-89BF-0C53A1B16E56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5245-D275-42BE-BF26-5D2A4755B0EF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FE5-0988-436B-882F-F7E1D845D298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890E-1261-4366-AD96-67E8C85C67B8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853D-4637-44AA-905B-75204C5D9260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0470-EFCF-42A6-ABAB-04342287C1E7}" type="datetime1">
              <a:rPr kumimoji="1" lang="ja-JP" altLang="en-US" smtClean="0"/>
              <a:pPr/>
              <a:t>2017/10/14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AAEDF-3677-40F8-829C-07B618E9A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achi\Desktop\hadachizu_presentation_20170908\kumitate_movie_20170626.av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ロゴ_2017051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843808" y="2276872"/>
            <a:ext cx="3576082" cy="2376264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ja-JP" altLang="en-US" dirty="0"/>
              <a:t>はだ</a:t>
            </a:r>
            <a:r>
              <a:rPr lang="ja-JP" altLang="en-US" dirty="0" err="1" smtClean="0"/>
              <a:t>ちず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1720" y="5517232"/>
            <a:ext cx="5360640" cy="720080"/>
          </a:xfrm>
        </p:spPr>
        <p:txBody>
          <a:bodyPr/>
          <a:lstStyle/>
          <a:p>
            <a:r>
              <a:rPr lang="en-US" altLang="ja-JP" dirty="0" err="1" smtClean="0">
                <a:solidFill>
                  <a:schemeClr val="tx1"/>
                </a:solidFill>
              </a:rPr>
              <a:t>LosCaracoles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Loscaracoles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メンバー紹介（２名）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代表　黒川　正章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→神戸高専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→防大卒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kumimoji="1" lang="ja-JP" altLang="en-US" dirty="0" smtClean="0"/>
              <a:t>㈱シマノ</a:t>
            </a:r>
            <a:r>
              <a:rPr lang="ja-JP" altLang="en-US" dirty="0" smtClean="0"/>
              <a:t>生産技術部</a:t>
            </a:r>
            <a:endParaRPr lang="en-US" altLang="ja-JP" dirty="0" smtClean="0"/>
          </a:p>
          <a:p>
            <a:pPr>
              <a:buNone/>
            </a:pPr>
            <a:r>
              <a:rPr lang="ja-JP" altLang="en-US" b="1" dirty="0" smtClean="0">
                <a:solidFill>
                  <a:srgbClr val="0070C0"/>
                </a:solidFill>
              </a:rPr>
              <a:t>→北南米放浪（</a:t>
            </a:r>
            <a:r>
              <a:rPr lang="en-US" altLang="ja-JP" b="1" dirty="0" smtClean="0">
                <a:solidFill>
                  <a:srgbClr val="0070C0"/>
                </a:solidFill>
              </a:rPr>
              <a:t>2</a:t>
            </a:r>
            <a:r>
              <a:rPr lang="ja-JP" altLang="en-US" b="1" dirty="0" smtClean="0">
                <a:solidFill>
                  <a:srgbClr val="0070C0"/>
                </a:solidFill>
              </a:rPr>
              <a:t>年）</a:t>
            </a:r>
            <a:endParaRPr lang="en-US" altLang="ja-JP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ja-JP" altLang="en-US" dirty="0" smtClean="0"/>
              <a:t>→</a:t>
            </a:r>
            <a:r>
              <a:rPr kumimoji="1" lang="ja-JP" altLang="en-US" dirty="0" smtClean="0"/>
              <a:t>メキシコ</a:t>
            </a:r>
            <a:r>
              <a:rPr lang="ja-JP" altLang="en-US" dirty="0" smtClean="0"/>
              <a:t>の日系企業で技術課長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→フリーランス電気技術者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→地図</a:t>
            </a:r>
            <a:r>
              <a:rPr kumimoji="1" lang="ja-JP" altLang="en-US" dirty="0" smtClean="0"/>
              <a:t>会社勤務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kumimoji="1" lang="ja-JP" altLang="en-US" dirty="0" smtClean="0"/>
              <a:t>メンバー　</a:t>
            </a:r>
            <a:r>
              <a:rPr kumimoji="1" lang="ja-JP" altLang="en-US" dirty="0" smtClean="0"/>
              <a:t>渡邉　正人氏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</a:t>
            </a:r>
            <a:r>
              <a:rPr kumimoji="1" lang="ja-JP" altLang="en-US" dirty="0" smtClean="0"/>
              <a:t>川崎市小学校教員歴</a:t>
            </a:r>
            <a:r>
              <a:rPr kumimoji="1" lang="en-US" altLang="ja-JP" dirty="0" smtClean="0"/>
              <a:t>35</a:t>
            </a:r>
            <a:r>
              <a:rPr kumimoji="1" lang="ja-JP" altLang="en-US" dirty="0" smtClean="0"/>
              <a:t>年　</a:t>
            </a:r>
            <a:r>
              <a:rPr kumimoji="1" lang="ja-JP" altLang="en-US" dirty="0" smtClean="0"/>
              <a:t>地理の専門家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スケジュール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カスタマイズできるはだ</a:t>
            </a:r>
            <a:r>
              <a:rPr lang="ja-JP" altLang="en-US" dirty="0" err="1" smtClean="0"/>
              <a:t>ちず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（</a:t>
            </a:r>
            <a:r>
              <a:rPr lang="en-US" altLang="ja-JP" dirty="0" smtClean="0"/>
              <a:t>2017</a:t>
            </a:r>
            <a:r>
              <a:rPr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月製作）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東京</a:t>
            </a:r>
            <a:r>
              <a:rPr lang="en-US" altLang="ja-JP" dirty="0" smtClean="0"/>
              <a:t>23</a:t>
            </a:r>
            <a:r>
              <a:rPr lang="ja-JP" altLang="en-US" dirty="0" smtClean="0"/>
              <a:t>区、横浜</a:t>
            </a:r>
            <a:r>
              <a:rPr lang="en-US" altLang="ja-JP" dirty="0" smtClean="0"/>
              <a:t>17</a:t>
            </a:r>
            <a:r>
              <a:rPr lang="ja-JP" altLang="en-US" dirty="0" smtClean="0"/>
              <a:t>区のパズル</a:t>
            </a:r>
            <a:r>
              <a:rPr lang="ja-JP" altLang="en-US" dirty="0" smtClean="0"/>
              <a:t>作成</a:t>
            </a:r>
            <a:endParaRPr lang="en-US" altLang="ja-JP" dirty="0" smtClean="0"/>
          </a:p>
          <a:p>
            <a:r>
              <a:rPr lang="ja-JP" altLang="en-US" dirty="0" smtClean="0"/>
              <a:t>データ変換エンジン→サービス化</a:t>
            </a:r>
            <a:endParaRPr lang="en-US" altLang="ja-JP" dirty="0" smtClean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9219" name="Picture 3" descr="C:\Users\adachi\Desktop\hadachizu_presentation_20170908\ina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4032448" cy="2339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レーザーの焦げ跡が等高線になっているので、等高線の意味を分からない人も地形がわかる。（解読性）</a:t>
            </a:r>
            <a:endParaRPr kumimoji="1" lang="en-US" altLang="ja-JP" dirty="0" smtClean="0"/>
          </a:p>
          <a:p>
            <a:r>
              <a:rPr lang="ja-JP" altLang="en-US" dirty="0" smtClean="0"/>
              <a:t>３</a:t>
            </a:r>
            <a:r>
              <a:rPr lang="en-US" altLang="ja-JP" dirty="0" smtClean="0"/>
              <a:t>D</a:t>
            </a:r>
            <a:r>
              <a:rPr lang="ja-JP" altLang="en-US" dirty="0" smtClean="0"/>
              <a:t>プリンタで作るよりも加工時間が短い。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（即時性）</a:t>
            </a:r>
            <a:endParaRPr lang="en-US" altLang="ja-JP" dirty="0" smtClean="0"/>
          </a:p>
          <a:p>
            <a:r>
              <a:rPr lang="ja-JP" altLang="en-US" dirty="0" smtClean="0"/>
              <a:t>余分な情報が載っていないので、思索しやすい。（単純性）</a:t>
            </a:r>
            <a:endParaRPr lang="en-US" altLang="ja-JP" dirty="0" smtClean="0"/>
          </a:p>
          <a:p>
            <a:r>
              <a:rPr lang="ja-JP" altLang="en-US" dirty="0" smtClean="0"/>
              <a:t>木のやさしい質感が見る物に想い出を呼び起こす。（やさしさ）</a:t>
            </a:r>
            <a:endParaRPr lang="en-US" altLang="ja-JP" dirty="0" smtClean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地形への興味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44008" y="3068960"/>
            <a:ext cx="4197152" cy="1368152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→それぞれの場所で、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文化が違う。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pic>
        <p:nvPicPr>
          <p:cNvPr id="6" name="図 5" descr="南米大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3456384" cy="4748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災害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1995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日　阪神大震災</a:t>
            </a:r>
            <a:endParaRPr kumimoji="1" lang="en-US" altLang="ja-JP" dirty="0" smtClean="0"/>
          </a:p>
          <a:p>
            <a:r>
              <a:rPr lang="en-US" altLang="ja-JP" dirty="0" smtClean="0"/>
              <a:t>2011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11</a:t>
            </a:r>
            <a:r>
              <a:rPr lang="ja-JP" altLang="en-US" dirty="0" smtClean="0"/>
              <a:t>日　東北大震災</a:t>
            </a:r>
            <a:endParaRPr lang="en-US" altLang="ja-JP" dirty="0" smtClean="0"/>
          </a:p>
          <a:p>
            <a:r>
              <a:rPr lang="ja-JP" altLang="en-US" dirty="0" smtClean="0"/>
              <a:t>　　　　　　　　　　　石巻市大川小学校の事例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先生</a:t>
            </a:r>
            <a:r>
              <a:rPr lang="en-US" altLang="ja-JP" dirty="0" smtClean="0"/>
              <a:t>10</a:t>
            </a:r>
            <a:r>
              <a:rPr lang="ja-JP" altLang="en-US" dirty="0" smtClean="0"/>
              <a:t>人、生徒</a:t>
            </a:r>
            <a:r>
              <a:rPr lang="en-US" altLang="ja-JP" dirty="0" smtClean="0"/>
              <a:t>74</a:t>
            </a:r>
            <a:r>
              <a:rPr lang="ja-JP" altLang="en-US" dirty="0" smtClean="0"/>
              <a:t>人死亡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釜石市　津波てんで</a:t>
            </a:r>
            <a:r>
              <a:rPr lang="ja-JP" altLang="en-US" dirty="0" err="1" smtClean="0"/>
              <a:t>んこ</a:t>
            </a:r>
            <a:r>
              <a:rPr lang="ja-JP" altLang="en-US" dirty="0" smtClean="0"/>
              <a:t>　避難率ほぼ１００％</a:t>
            </a:r>
            <a:endParaRPr lang="en-US" altLang="ja-JP" smtClean="0"/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はだ</a:t>
            </a:r>
            <a:r>
              <a:rPr kumimoji="1" lang="ja-JP" altLang="en-US" dirty="0" err="1" smtClean="0"/>
              <a:t>ちず</a:t>
            </a:r>
            <a:r>
              <a:rPr kumimoji="1" lang="ja-JP" altLang="en-US" dirty="0" smtClean="0"/>
              <a:t>～市区町村パズル～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pic>
        <p:nvPicPr>
          <p:cNvPr id="5" name="kumitate_movie_2017062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7495084" cy="46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マーケット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ja-JP" altLang="en-US" dirty="0" smtClean="0"/>
              <a:t>教育：小学校</a:t>
            </a:r>
            <a:r>
              <a:rPr lang="en-US" altLang="ja-JP" dirty="0" smtClean="0"/>
              <a:t>2</a:t>
            </a:r>
            <a:r>
              <a:rPr kumimoji="1" lang="en-US" altLang="ja-JP" dirty="0" smtClean="0"/>
              <a:t>0000</a:t>
            </a:r>
            <a:r>
              <a:rPr kumimoji="1" lang="ja-JP" altLang="en-US" dirty="0" smtClean="0"/>
              <a:t>校＋中学校</a:t>
            </a:r>
            <a:r>
              <a:rPr kumimoji="1" lang="en-US" altLang="ja-JP" dirty="0" smtClean="0"/>
              <a:t>10000</a:t>
            </a:r>
            <a:r>
              <a:rPr kumimoji="1" lang="ja-JP" altLang="en-US" dirty="0" smtClean="0"/>
              <a:t>校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　　　　　</a:t>
            </a:r>
            <a:r>
              <a:rPr kumimoji="1" lang="ja-JP" altLang="en-US" dirty="0" smtClean="0"/>
              <a:t>＋高校</a:t>
            </a:r>
            <a:r>
              <a:rPr kumimoji="1" lang="en-US" altLang="ja-JP" dirty="0" smtClean="0"/>
              <a:t>5000</a:t>
            </a:r>
            <a:r>
              <a:rPr kumimoji="1" lang="ja-JP" altLang="en-US" dirty="0" smtClean="0"/>
              <a:t>校＝</a:t>
            </a:r>
            <a:r>
              <a:rPr kumimoji="1" lang="en-US" altLang="ja-JP" dirty="0" smtClean="0"/>
              <a:t>35000</a:t>
            </a:r>
            <a:r>
              <a:rPr kumimoji="1" lang="ja-JP" altLang="en-US" dirty="0" smtClean="0"/>
              <a:t>校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町おこし：市町村</a:t>
            </a:r>
            <a:r>
              <a:rPr lang="en-US" altLang="ja-JP" dirty="0" smtClean="0"/>
              <a:t>1700×3</a:t>
            </a:r>
            <a:r>
              <a:rPr lang="ja-JP" altLang="en-US" dirty="0" smtClean="0"/>
              <a:t>団体</a:t>
            </a:r>
            <a:r>
              <a:rPr lang="en-US" altLang="ja-JP" dirty="0" smtClean="0"/>
              <a:t>=5100</a:t>
            </a:r>
            <a:r>
              <a:rPr lang="ja-JP" altLang="en-US" dirty="0" smtClean="0"/>
              <a:t>団体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40000×</a:t>
            </a:r>
            <a:r>
              <a:rPr lang="ja-JP" altLang="en-US" dirty="0" smtClean="0"/>
              <a:t>￥</a:t>
            </a:r>
            <a:r>
              <a:rPr lang="en-US" altLang="ja-JP" dirty="0" smtClean="0"/>
              <a:t>5</a:t>
            </a:r>
            <a:r>
              <a:rPr lang="ja-JP" altLang="en-US" dirty="0" smtClean="0"/>
              <a:t>万</a:t>
            </a:r>
            <a:r>
              <a:rPr lang="en-US" altLang="ja-JP" dirty="0" smtClean="0"/>
              <a:t>=</a:t>
            </a:r>
            <a:r>
              <a:rPr lang="ja-JP" altLang="en-US" dirty="0" smtClean="0"/>
              <a:t>￥</a:t>
            </a:r>
            <a:r>
              <a:rPr lang="en-US" altLang="ja-JP" dirty="0" smtClean="0"/>
              <a:t>20</a:t>
            </a:r>
            <a:r>
              <a:rPr lang="ja-JP" altLang="en-US" dirty="0" smtClean="0"/>
              <a:t>億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サービス化できれば、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ブラタモリ視聴者：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億</a:t>
            </a:r>
            <a:r>
              <a:rPr kumimoji="1" lang="en-US" altLang="ja-JP" dirty="0" smtClean="0"/>
              <a:t>2700</a:t>
            </a:r>
            <a:r>
              <a:rPr kumimoji="1" lang="ja-JP" altLang="en-US" dirty="0" smtClean="0"/>
              <a:t>万</a:t>
            </a:r>
            <a:r>
              <a:rPr kumimoji="1" lang="en-US" altLang="ja-JP" dirty="0" smtClean="0"/>
              <a:t>×16%=2032</a:t>
            </a:r>
            <a:r>
              <a:rPr kumimoji="1" lang="ja-JP" altLang="en-US" dirty="0" smtClean="0"/>
              <a:t>万人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1000</a:t>
            </a:r>
            <a:r>
              <a:rPr lang="ja-JP" altLang="en-US" dirty="0" smtClean="0"/>
              <a:t>万</a:t>
            </a:r>
            <a:r>
              <a:rPr lang="en-US" altLang="ja-JP" dirty="0" smtClean="0"/>
              <a:t>×</a:t>
            </a:r>
            <a:r>
              <a:rPr lang="ja-JP" altLang="en-US" dirty="0" smtClean="0"/>
              <a:t>￥</a:t>
            </a:r>
            <a:r>
              <a:rPr lang="en-US" altLang="ja-JP" dirty="0" smtClean="0"/>
              <a:t>5000=</a:t>
            </a:r>
            <a:r>
              <a:rPr lang="ja-JP" altLang="en-US" dirty="0" smtClean="0"/>
              <a:t>￥</a:t>
            </a:r>
            <a:r>
              <a:rPr lang="en-US" altLang="ja-JP" dirty="0" smtClean="0"/>
              <a:t>500</a:t>
            </a:r>
            <a:r>
              <a:rPr lang="ja-JP" altLang="en-US" dirty="0" smtClean="0"/>
              <a:t>億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支援募集しています。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63688" y="2204864"/>
            <a:ext cx="5472608" cy="367240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資金</a:t>
            </a:r>
            <a:endParaRPr kumimoji="1" lang="en-US" altLang="ja-JP" dirty="0" smtClean="0"/>
          </a:p>
          <a:p>
            <a:r>
              <a:rPr lang="ja-JP" altLang="en-US" dirty="0" smtClean="0"/>
              <a:t>技術協力（</a:t>
            </a:r>
            <a:r>
              <a:rPr lang="en-US" altLang="ja-JP" dirty="0" err="1" smtClean="0"/>
              <a:t>GIS,python</a:t>
            </a:r>
            <a:r>
              <a:rPr lang="en-US" altLang="ja-JP" dirty="0" smtClean="0"/>
              <a:t>,</a:t>
            </a:r>
            <a:r>
              <a:rPr lang="ja-JP" altLang="en-US" dirty="0" smtClean="0"/>
              <a:t>木工）</a:t>
            </a:r>
            <a:endParaRPr lang="en-US" altLang="ja-JP" dirty="0" smtClean="0"/>
          </a:p>
          <a:p>
            <a:r>
              <a:rPr lang="ja-JP" altLang="en-US" dirty="0" smtClean="0"/>
              <a:t>興味がある。</a:t>
            </a:r>
            <a:endParaRPr lang="en-US" altLang="ja-JP" dirty="0" smtClean="0"/>
          </a:p>
          <a:p>
            <a:r>
              <a:rPr kumimoji="1" lang="ja-JP" altLang="en-US" dirty="0" smtClean="0"/>
              <a:t>自分も</a:t>
            </a:r>
            <a:r>
              <a:rPr lang="ja-JP" altLang="en-US" dirty="0" smtClean="0"/>
              <a:t>組み立てたい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ja-JP" altLang="en-US" dirty="0" smtClean="0"/>
              <a:t>自分の住所で作ってほしい。</a:t>
            </a:r>
            <a:endParaRPr lang="en-US" altLang="ja-JP" dirty="0" smtClean="0"/>
          </a:p>
          <a:p>
            <a:r>
              <a:rPr lang="ja-JP" altLang="en-US" dirty="0" smtClean="0"/>
              <a:t>ただ地形が好き</a:t>
            </a:r>
            <a:endParaRPr lang="en-US" altLang="ja-JP" dirty="0" smtClean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アートボード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68"/>
            <a:ext cx="9144000" cy="6829063"/>
          </a:xfrm>
          <a:prstGeom prst="rect">
            <a:avLst/>
          </a:prstGeom>
        </p:spPr>
      </p:pic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6" name="図 5" descr="GI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475633" cy="2160240"/>
          </a:xfrm>
          <a:prstGeom prst="rect">
            <a:avLst/>
          </a:prstGeom>
        </p:spPr>
      </p:pic>
      <p:pic>
        <p:nvPicPr>
          <p:cNvPr id="7" name="図 6" descr="kekka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32656"/>
            <a:ext cx="6687229" cy="5688632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2195736" y="5013176"/>
            <a:ext cx="338437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はだ</a:t>
            </a:r>
            <a:r>
              <a:rPr kumimoji="1" lang="ja-JP" altLang="en-US" dirty="0" err="1" smtClean="0"/>
              <a:t>ちず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23728" y="4941168"/>
            <a:ext cx="5040560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ja-JP" altLang="en-US" dirty="0" smtClean="0"/>
              <a:t>はだちず</a:t>
            </a:r>
            <a:r>
              <a:rPr lang="ja-JP" altLang="en-US" dirty="0" smtClean="0"/>
              <a:t>（</a:t>
            </a:r>
            <a:r>
              <a:rPr kumimoji="1" lang="ja-JP" altLang="en-US" dirty="0" smtClean="0"/>
              <a:t>渋谷周辺</a:t>
            </a:r>
            <a:r>
              <a:rPr kumimoji="1" lang="en-US" altLang="ja-JP" dirty="0" smtClean="0"/>
              <a:t>2.4km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縮尺　</a:t>
            </a:r>
            <a:r>
              <a:rPr kumimoji="1" lang="en-US" altLang="ja-JP" dirty="0" smtClean="0"/>
              <a:t>1/15000</a:t>
            </a:r>
          </a:p>
        </p:txBody>
      </p:sp>
      <p:pic>
        <p:nvPicPr>
          <p:cNvPr id="2050" name="Picture 2" descr="D:\hadachizu_pazzle_picture\hadachizu_20170821\R0014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901547" cy="2926160"/>
          </a:xfrm>
          <a:prstGeom prst="rect">
            <a:avLst/>
          </a:prstGeom>
          <a:noFill/>
        </p:spPr>
      </p:pic>
      <p:pic>
        <p:nvPicPr>
          <p:cNvPr id="2051" name="Picture 3" descr="D:\hadachizu_pazzle_picture\hadachizu_20170821\R0014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1628800"/>
            <a:ext cx="3936437" cy="2952328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はだ</a:t>
            </a:r>
            <a:r>
              <a:rPr lang="ja-JP" altLang="en-US" dirty="0" err="1" smtClean="0"/>
              <a:t>ちず</a:t>
            </a:r>
            <a:r>
              <a:rPr lang="ja-JP" altLang="en-US" dirty="0" smtClean="0"/>
              <a:t>～市区町村パズル～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r>
              <a:rPr kumimoji="1" lang="ja-JP" altLang="en-US" dirty="0" smtClean="0"/>
              <a:t>はだ</a:t>
            </a:r>
            <a:r>
              <a:rPr kumimoji="1" lang="ja-JP" altLang="en-US" dirty="0" err="1" smtClean="0"/>
              <a:t>ちず</a:t>
            </a:r>
            <a:r>
              <a:rPr kumimoji="1" lang="ja-JP" altLang="en-US" dirty="0" smtClean="0"/>
              <a:t>川崎市パズル</a:t>
            </a:r>
            <a:endParaRPr lang="en-US" altLang="ja-JP" dirty="0" smtClean="0"/>
          </a:p>
          <a:p>
            <a:r>
              <a:rPr lang="ja-JP" altLang="en-US" dirty="0" smtClean="0"/>
              <a:t>小中学校向け</a:t>
            </a:r>
            <a:endParaRPr kumimoji="1" lang="en-US" altLang="ja-JP" dirty="0" smtClean="0"/>
          </a:p>
        </p:txBody>
      </p:sp>
      <p:pic>
        <p:nvPicPr>
          <p:cNvPr id="4098" name="Picture 2" descr="D:\hadachizu_pazzle_picture\18426552_1840847219511400_164082815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549640" cy="1019175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pic>
        <p:nvPicPr>
          <p:cNvPr id="1026" name="Picture 2" descr="D:\hadachizu_pazzle_picture\19243720_1855615854701203_210393177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338328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hadachizu_pazzle_picture\R0014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768752" cy="50765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川崎市麻生区地層</a:t>
            </a:r>
            <a:endParaRPr kumimoji="1" lang="ja-JP" altLang="en-US" dirty="0"/>
          </a:p>
        </p:txBody>
      </p:sp>
      <p:sp useBgFill="1"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27584" y="7029400"/>
            <a:ext cx="7272808" cy="648072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 smtClean="0"/>
              <a:t>2017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日　</a:t>
            </a:r>
            <a:r>
              <a:rPr kumimoji="1" lang="en-US" altLang="ja-JP" dirty="0" smtClean="0"/>
              <a:t>Twitter</a:t>
            </a:r>
            <a:r>
              <a:rPr kumimoji="1" lang="ja-JP" altLang="en-US" dirty="0" smtClean="0"/>
              <a:t>で地層がバズ</a:t>
            </a:r>
            <a:r>
              <a:rPr kumimoji="1" lang="ja-JP" altLang="en-US" dirty="0" err="1" smtClean="0"/>
              <a:t>る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子どもの反応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747464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2017</a:t>
            </a:r>
            <a:r>
              <a:rPr lang="ja-JP" altLang="en-US" dirty="0" smtClean="0"/>
              <a:t>年</a:t>
            </a:r>
            <a:r>
              <a:rPr lang="en-US" altLang="ja-JP" dirty="0" smtClean="0"/>
              <a:t>8</a:t>
            </a:r>
            <a:r>
              <a:rPr lang="ja-JP" altLang="en-US" dirty="0" smtClean="0"/>
              <a:t>月</a:t>
            </a:r>
            <a:r>
              <a:rPr lang="en-US" altLang="ja-JP" dirty="0"/>
              <a:t>5</a:t>
            </a:r>
            <a:r>
              <a:rPr lang="ja-JP" altLang="en-US" dirty="0" smtClean="0"/>
              <a:t>日かわさきサイエンスチャレンジ（</a:t>
            </a:r>
            <a:r>
              <a:rPr lang="en-US" altLang="ja-JP" dirty="0" smtClean="0"/>
              <a:t>KSP)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9900592" y="1196752"/>
            <a:ext cx="3250704" cy="4176464"/>
          </a:xfrm>
        </p:spPr>
        <p:txBody>
          <a:bodyPr/>
          <a:lstStyle/>
          <a:p>
            <a:pPr algn="ctr">
              <a:buNone/>
            </a:pPr>
            <a:r>
              <a:rPr lang="ja-JP" altLang="en-US" sz="2400" b="1" dirty="0" smtClean="0">
                <a:solidFill>
                  <a:srgbClr val="002060"/>
                </a:solidFill>
              </a:rPr>
              <a:t>児童の反応</a:t>
            </a:r>
            <a:endParaRPr lang="en-US" altLang="ja-JP" sz="2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ja-JP" altLang="en-US" sz="2400" dirty="0" smtClean="0">
                <a:solidFill>
                  <a:srgbClr val="002060"/>
                </a:solidFill>
              </a:rPr>
              <a:t>「自分が住んでる場所が坂が多いことに気付いた」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ja-JP" altLang="en-US" sz="2400" dirty="0" smtClean="0">
                <a:solidFill>
                  <a:srgbClr val="002060"/>
                </a:solidFill>
              </a:rPr>
              <a:t>「川崎市の一番高い所（</a:t>
            </a:r>
            <a:r>
              <a:rPr lang="en-US" altLang="ja-JP" sz="2400" dirty="0" smtClean="0">
                <a:solidFill>
                  <a:srgbClr val="002060"/>
                </a:solidFill>
              </a:rPr>
              <a:t>146m</a:t>
            </a:r>
            <a:r>
              <a:rPr lang="ja-JP" altLang="en-US" sz="2400" dirty="0" smtClean="0">
                <a:solidFill>
                  <a:srgbClr val="002060"/>
                </a:solidFill>
              </a:rPr>
              <a:t>）に行ってみたい」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ja-JP" altLang="en-US" sz="2400" dirty="0" smtClean="0">
                <a:solidFill>
                  <a:srgbClr val="002060"/>
                </a:solidFill>
              </a:rPr>
              <a:t>「岡上（川崎市の飛地）には何があるんだろう。」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ja-JP" altLang="en-US" sz="2400" dirty="0" smtClean="0">
                <a:solidFill>
                  <a:srgbClr val="002060"/>
                </a:solidFill>
              </a:rPr>
              <a:t>←地形にワクワク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pic>
        <p:nvPicPr>
          <p:cNvPr id="1026" name="Picture 2" descr="D:\hadachizu_pazzle_picture\R0013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hadachizu_pazzle_picture\hadachizu_20170821\R0014082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71600" y="1124744"/>
            <a:ext cx="7056784" cy="529258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特徴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Loscaracoles96111@gmail.com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148064" y="3933056"/>
            <a:ext cx="2304256" cy="2232248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質感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texture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979712" y="3933056"/>
            <a:ext cx="2304256" cy="223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シンプル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simple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979712" y="1412776"/>
            <a:ext cx="2304256" cy="22322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読みやすさ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Readable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076056" y="1412776"/>
            <a:ext cx="2304256" cy="223224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速さ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rapid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はだ</a:t>
            </a:r>
            <a:r>
              <a:rPr lang="ja-JP" altLang="en-US" dirty="0" err="1" smtClean="0"/>
              <a:t>ちずの</a:t>
            </a:r>
            <a:r>
              <a:rPr lang="ja-JP" altLang="en-US" dirty="0" smtClean="0"/>
              <a:t>製作</a:t>
            </a:r>
            <a:r>
              <a:rPr kumimoji="1" lang="ja-JP" altLang="en-US" dirty="0" smtClean="0"/>
              <a:t>プロセス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Loscaracoles96111@gmail.com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AAEDF-3677-40F8-829C-07B618E9A0F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フローチャート: 処理 5"/>
          <p:cNvSpPr/>
          <p:nvPr/>
        </p:nvSpPr>
        <p:spPr>
          <a:xfrm>
            <a:off x="395536" y="1556792"/>
            <a:ext cx="1728192" cy="216024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レシピ作成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→場所、範囲、縮尺、凡例、表示データ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フローチャート: 処理 6"/>
          <p:cNvSpPr/>
          <p:nvPr/>
        </p:nvSpPr>
        <p:spPr>
          <a:xfrm>
            <a:off x="2555776" y="1556792"/>
            <a:ext cx="1728192" cy="216024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地図データの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ダウンロード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フローチャート: 処理 7"/>
          <p:cNvSpPr/>
          <p:nvPr/>
        </p:nvSpPr>
        <p:spPr>
          <a:xfrm>
            <a:off x="4860032" y="1556792"/>
            <a:ext cx="1728192" cy="216024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地図データを</a:t>
            </a:r>
            <a:r>
              <a:rPr lang="en-US" altLang="ja-JP" dirty="0" smtClean="0">
                <a:solidFill>
                  <a:schemeClr val="tx1"/>
                </a:solidFill>
              </a:rPr>
              <a:t>QGIS</a:t>
            </a:r>
            <a:r>
              <a:rPr lang="ja-JP" altLang="en-US" dirty="0" smtClean="0">
                <a:solidFill>
                  <a:schemeClr val="tx1"/>
                </a:solidFill>
              </a:rPr>
              <a:t>の形式に変換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7092280" y="1556792"/>
            <a:ext cx="1728192" cy="21602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QGIS</a:t>
            </a:r>
            <a:r>
              <a:rPr lang="ja-JP" altLang="en-US" dirty="0" smtClean="0">
                <a:solidFill>
                  <a:schemeClr val="bg1"/>
                </a:solidFill>
              </a:rPr>
              <a:t>で</a:t>
            </a:r>
            <a:r>
              <a:rPr lang="en-US" altLang="ja-JP" dirty="0" smtClean="0">
                <a:solidFill>
                  <a:schemeClr val="bg1"/>
                </a:solidFill>
              </a:rPr>
              <a:t>DEM</a:t>
            </a:r>
            <a:r>
              <a:rPr lang="ja-JP" altLang="en-US" dirty="0" smtClean="0">
                <a:solidFill>
                  <a:schemeClr val="bg1"/>
                </a:solidFill>
              </a:rPr>
              <a:t>より、等高線データを作成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処理 9"/>
          <p:cNvSpPr/>
          <p:nvPr/>
        </p:nvSpPr>
        <p:spPr>
          <a:xfrm>
            <a:off x="7092280" y="4005064"/>
            <a:ext cx="1728192" cy="21602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プリントコンポーザで</a:t>
            </a:r>
            <a:r>
              <a:rPr kumimoji="1" lang="en-US" altLang="ja-JP" dirty="0" smtClean="0">
                <a:solidFill>
                  <a:schemeClr val="bg1"/>
                </a:solidFill>
              </a:rPr>
              <a:t>SVG</a:t>
            </a:r>
            <a:r>
              <a:rPr kumimoji="1" lang="ja-JP" altLang="en-US" dirty="0" smtClean="0">
                <a:solidFill>
                  <a:schemeClr val="bg1"/>
                </a:solidFill>
              </a:rPr>
              <a:t>形式にエクスポート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フローチャート: 処理 10"/>
          <p:cNvSpPr/>
          <p:nvPr/>
        </p:nvSpPr>
        <p:spPr>
          <a:xfrm>
            <a:off x="4860032" y="4005064"/>
            <a:ext cx="1728192" cy="21602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Illustrator</a:t>
            </a:r>
            <a:r>
              <a:rPr kumimoji="1" lang="ja-JP" altLang="en-US" dirty="0" smtClean="0">
                <a:solidFill>
                  <a:schemeClr val="tx1"/>
                </a:solidFill>
              </a:rPr>
              <a:t>で標高毎のカット用データを作成する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2555776" y="4005064"/>
            <a:ext cx="1728192" cy="216024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レーザーでカットする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フローチャート: 処理 12"/>
          <p:cNvSpPr/>
          <p:nvPr/>
        </p:nvSpPr>
        <p:spPr>
          <a:xfrm>
            <a:off x="395536" y="4005064"/>
            <a:ext cx="1728192" cy="216024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組立、接着する</a:t>
            </a:r>
            <a:endParaRPr kumimoji="1" lang="en-US" altLang="ja-JP" b="1" dirty="0" smtClean="0"/>
          </a:p>
        </p:txBody>
      </p:sp>
      <p:cxnSp>
        <p:nvCxnSpPr>
          <p:cNvPr id="15" name="直線矢印コネクタ 14"/>
          <p:cNvCxnSpPr>
            <a:stCxn id="6" idx="3"/>
            <a:endCxn id="7" idx="1"/>
          </p:cNvCxnSpPr>
          <p:nvPr/>
        </p:nvCxnSpPr>
        <p:spPr>
          <a:xfrm>
            <a:off x="2123728" y="26369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7" idx="3"/>
            <a:endCxn id="8" idx="1"/>
          </p:cNvCxnSpPr>
          <p:nvPr/>
        </p:nvCxnSpPr>
        <p:spPr>
          <a:xfrm>
            <a:off x="4283968" y="26369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8" idx="3"/>
            <a:endCxn id="9" idx="1"/>
          </p:cNvCxnSpPr>
          <p:nvPr/>
        </p:nvCxnSpPr>
        <p:spPr>
          <a:xfrm>
            <a:off x="6588224" y="26369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カギ線コネクタ 20"/>
          <p:cNvCxnSpPr>
            <a:stCxn id="9" idx="3"/>
            <a:endCxn id="10" idx="3"/>
          </p:cNvCxnSpPr>
          <p:nvPr/>
        </p:nvCxnSpPr>
        <p:spPr>
          <a:xfrm>
            <a:off x="8820472" y="2636912"/>
            <a:ext cx="12700" cy="2448272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0" idx="1"/>
            <a:endCxn id="11" idx="3"/>
          </p:cNvCxnSpPr>
          <p:nvPr/>
        </p:nvCxnSpPr>
        <p:spPr>
          <a:xfrm flipH="1">
            <a:off x="6588224" y="50851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1" idx="1"/>
            <a:endCxn id="12" idx="3"/>
          </p:cNvCxnSpPr>
          <p:nvPr/>
        </p:nvCxnSpPr>
        <p:spPr>
          <a:xfrm flipH="1">
            <a:off x="4283968" y="50851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2" idx="1"/>
            <a:endCxn id="13" idx="3"/>
          </p:cNvCxnSpPr>
          <p:nvPr/>
        </p:nvCxnSpPr>
        <p:spPr>
          <a:xfrm flipH="1">
            <a:off x="2123728" y="50851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qgis.org/ja/_static/images/trade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996952"/>
            <a:ext cx="1429411" cy="610369"/>
          </a:xfrm>
          <a:prstGeom prst="rect">
            <a:avLst/>
          </a:prstGeom>
          <a:noFill/>
        </p:spPr>
      </p:pic>
      <p:pic>
        <p:nvPicPr>
          <p:cNvPr id="22" name="図 21" descr="アートボード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1529" y="2852936"/>
            <a:ext cx="1814447" cy="56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634</Words>
  <Application>Microsoft Office PowerPoint</Application>
  <PresentationFormat>画面に合わせる (4:3)</PresentationFormat>
  <Paragraphs>148</Paragraphs>
  <Slides>18</Slides>
  <Notes>6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はだちず</vt:lpstr>
      <vt:lpstr>スライド 2</vt:lpstr>
      <vt:lpstr>スライド 3</vt:lpstr>
      <vt:lpstr>はだちず</vt:lpstr>
      <vt:lpstr>はだちず～市区町村パズル～</vt:lpstr>
      <vt:lpstr>川崎市麻生区地層</vt:lpstr>
      <vt:lpstr>子どもの反応</vt:lpstr>
      <vt:lpstr>特徴</vt:lpstr>
      <vt:lpstr>はだちずの製作プロセス</vt:lpstr>
      <vt:lpstr>Loscaracoles メンバー紹介（２名）</vt:lpstr>
      <vt:lpstr>スケジュール</vt:lpstr>
      <vt:lpstr>スライド 12</vt:lpstr>
      <vt:lpstr>特徴</vt:lpstr>
      <vt:lpstr>地形への興味</vt:lpstr>
      <vt:lpstr>災害</vt:lpstr>
      <vt:lpstr>はだちず～市区町村パズル～</vt:lpstr>
      <vt:lpstr>マーケット</vt:lpstr>
      <vt:lpstr>支援募集しています。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はだちず-Hadachizu-</dc:title>
  <dc:creator>adachi</dc:creator>
  <cp:lastModifiedBy>adachi</cp:lastModifiedBy>
  <cp:revision>15</cp:revision>
  <dcterms:created xsi:type="dcterms:W3CDTF">2017-09-07T20:16:06Z</dcterms:created>
  <dcterms:modified xsi:type="dcterms:W3CDTF">2017-10-14T05:10:19Z</dcterms:modified>
</cp:coreProperties>
</file>