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82"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8A8A"/>
    <a:srgbClr val="ACAC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7DD613-8639-4A0A-BFE4-35E04AC47D84}" v="3" dt="2024-03-25T07:26:04.48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65"/>
    <p:restoredTop sz="96327"/>
  </p:normalViewPr>
  <p:slideViewPr>
    <p:cSldViewPr snapToGrid="0">
      <p:cViewPr varScale="1">
        <p:scale>
          <a:sx n="128" d="100"/>
          <a:sy n="128" d="100"/>
        </p:scale>
        <p:origin x="40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tx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208048B-57AF-4F53-BC84-8E0A1033FBEC}" type="datetimeFigureOut">
              <a:rPr lang="en-US" smtClean="0"/>
              <a:pPr/>
              <a:t>3/26/24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2669801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208048B-57AF-4F53-BC84-8E0A1033FBEC}" type="datetimeFigureOut">
              <a:rPr lang="en-US" smtClean="0"/>
              <a:pPr/>
              <a:t>3/26/24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3749972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208048B-57AF-4F53-BC84-8E0A1033FBEC}" type="datetimeFigureOut">
              <a:rPr lang="en-US" smtClean="0"/>
              <a:pPr/>
              <a:t>3/26/24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1533184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208048B-57AF-4F53-BC84-8E0A1033FBEC}" type="datetimeFigureOut">
              <a:rPr lang="en-US" smtClean="0"/>
              <a:pPr/>
              <a:t>3/26/24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8A8A1B-4E1E-43EF-8A39-7D4A3879B941}"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430443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208048B-57AF-4F53-BC84-8E0A1033FBEC}" type="datetimeFigureOut">
              <a:rPr lang="en-US" smtClean="0"/>
              <a:pPr/>
              <a:t>3/26/24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10735058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D208048B-57AF-4F53-BC84-8E0A1033FBEC}" type="datetimeFigureOut">
              <a:rPr lang="en-US" smtClean="0"/>
              <a:pPr/>
              <a:t>3/26/24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2135736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D208048B-57AF-4F53-BC84-8E0A1033FBEC}" type="datetimeFigureOut">
              <a:rPr lang="en-US" smtClean="0"/>
              <a:pPr/>
              <a:t>3/26/24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3394094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208048B-57AF-4F53-BC84-8E0A1033FBEC}" type="datetimeFigureOut">
              <a:rPr lang="en-US" smtClean="0"/>
              <a:pPr/>
              <a:t>3/26/24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214545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208048B-57AF-4F53-BC84-8E0A1033FBEC}" type="datetimeFigureOut">
              <a:rPr lang="en-US" smtClean="0"/>
              <a:pPr/>
              <a:t>3/26/24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19033055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bg>
      <p:bgRef idx="1002">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A2C84-1247-4534-81D1-136C3E1EBB0D}"/>
              </a:ext>
            </a:extLst>
          </p:cNvPr>
          <p:cNvSpPr>
            <a:spLocks noGrp="1"/>
          </p:cNvSpPr>
          <p:nvPr>
            <p:ph type="title" hasCustomPrompt="1"/>
          </p:nvPr>
        </p:nvSpPr>
        <p:spPr/>
        <p:txBody>
          <a:bodyPr/>
          <a:lstStyle/>
          <a:p>
            <a:r>
              <a:rPr lang="en-US" dirty="0" err="1"/>
              <a:t>Clicあdさsk</a:t>
            </a:r>
            <a:r>
              <a:rPr lang="en-US" dirty="0"/>
              <a:t> to edit Master title style</a:t>
            </a:r>
          </a:p>
        </p:txBody>
      </p:sp>
      <p:sp>
        <p:nvSpPr>
          <p:cNvPr id="3" name="Content Placeholder 2">
            <a:extLst>
              <a:ext uri="{FF2B5EF4-FFF2-40B4-BE49-F238E27FC236}">
                <a16:creationId xmlns:a16="http://schemas.microsoft.com/office/drawing/2014/main" id="{5048D490-CEA6-4844-A537-F749658D37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1DAEFC9-887F-4E73-9938-6032D52864AA}"/>
              </a:ext>
            </a:extLst>
          </p:cNvPr>
          <p:cNvSpPr>
            <a:spLocks noGrp="1"/>
          </p:cNvSpPr>
          <p:nvPr>
            <p:ph type="dt" sz="half" idx="10"/>
          </p:nvPr>
        </p:nvSpPr>
        <p:spPr/>
        <p:txBody>
          <a:bodyPr/>
          <a:lstStyle/>
          <a:p>
            <a:fld id="{D208048B-57AF-4F53-BC84-8E0A1033FBEC}" type="datetimeFigureOut">
              <a:rPr lang="en-US" smtClean="0"/>
              <a:t>3/26/24</a:t>
            </a:fld>
            <a:endParaRPr lang="en-US"/>
          </a:p>
        </p:txBody>
      </p:sp>
      <p:sp>
        <p:nvSpPr>
          <p:cNvPr id="5" name="Footer Placeholder 4">
            <a:extLst>
              <a:ext uri="{FF2B5EF4-FFF2-40B4-BE49-F238E27FC236}">
                <a16:creationId xmlns:a16="http://schemas.microsoft.com/office/drawing/2014/main" id="{ABFCF0CF-134A-404E-A177-9FAAA039F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1B0DC-2D2C-408B-A577-904A2385C0AA}"/>
              </a:ext>
            </a:extLst>
          </p:cNvPr>
          <p:cNvSpPr>
            <a:spLocks noGrp="1"/>
          </p:cNvSpPr>
          <p:nvPr>
            <p:ph type="sldNum" sz="quarter" idx="12"/>
          </p:nvPr>
        </p:nvSpPr>
        <p:spPr/>
        <p:txBody>
          <a:bodyPr/>
          <a:lstStyle/>
          <a:p>
            <a:fld id="{BD8A8A1B-4E1E-43EF-8A39-7D4A3879B941}" type="slidenum">
              <a:rPr lang="en-US" smtClean="0"/>
              <a:t>‹#›</a:t>
            </a:fld>
            <a:endParaRPr lang="en-US"/>
          </a:p>
        </p:txBody>
      </p:sp>
      <p:sp>
        <p:nvSpPr>
          <p:cNvPr id="7" name="テキスト ボックス 6">
            <a:extLst>
              <a:ext uri="{FF2B5EF4-FFF2-40B4-BE49-F238E27FC236}">
                <a16:creationId xmlns:a16="http://schemas.microsoft.com/office/drawing/2014/main" id="{543A2E4B-459F-9252-6536-6CD5DFC17444}"/>
              </a:ext>
            </a:extLst>
          </p:cNvPr>
          <p:cNvSpPr txBox="1"/>
          <p:nvPr userDrawn="1"/>
        </p:nvSpPr>
        <p:spPr>
          <a:xfrm>
            <a:off x="566530" y="119270"/>
            <a:ext cx="184731" cy="369332"/>
          </a:xfrm>
          <a:prstGeom prst="rect">
            <a:avLst/>
          </a:prstGeom>
          <a:noFill/>
        </p:spPr>
        <p:txBody>
          <a:bodyPr wrap="none" rtlCol="0">
            <a:spAutoFit/>
          </a:bodyPr>
          <a:lstStyle/>
          <a:p>
            <a:endParaRPr kumimoji="1" lang="ja-JP" altLang="en-US"/>
          </a:p>
        </p:txBody>
      </p:sp>
    </p:spTree>
    <p:extLst>
      <p:ext uri="{BB962C8B-B14F-4D97-AF65-F5344CB8AC3E}">
        <p14:creationId xmlns:p14="http://schemas.microsoft.com/office/powerpoint/2010/main" val="802602281"/>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3" descr="鮮やかな色が飛び散ったベクター背景">
            <a:extLst>
              <a:ext uri="{FF2B5EF4-FFF2-40B4-BE49-F238E27FC236}">
                <a16:creationId xmlns:a16="http://schemas.microsoft.com/office/drawing/2014/main" id="{94AA83D9-9060-FD7F-07F1-01A0BF0656A4}"/>
              </a:ext>
            </a:extLst>
          </p:cNvPr>
          <p:cNvPicPr>
            <a:picLocks noChangeAspect="1"/>
          </p:cNvPicPr>
          <p:nvPr userDrawn="1"/>
        </p:nvPicPr>
        <p:blipFill rotWithShape="1">
          <a:blip r:embed="rId2">
            <a:alphaModFix amt="60000"/>
          </a:blip>
          <a:srcRect t="17259" r="-1" b="-1"/>
          <a:stretch/>
        </p:blipFill>
        <p:spPr>
          <a:xfrm>
            <a:off x="3079" y="10"/>
            <a:ext cx="12188921" cy="6857990"/>
          </a:xfrm>
          <a:prstGeom prst="rect">
            <a:avLst/>
          </a:prstGeom>
          <a:ln>
            <a:noFill/>
          </a:ln>
        </p:spPr>
      </p:pic>
    </p:spTree>
    <p:extLst>
      <p:ext uri="{BB962C8B-B14F-4D97-AF65-F5344CB8AC3E}">
        <p14:creationId xmlns:p14="http://schemas.microsoft.com/office/powerpoint/2010/main" val="1411598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208048B-57AF-4F53-BC84-8E0A1033FBEC}" type="datetimeFigureOut">
              <a:rPr lang="en-US" smtClean="0"/>
              <a:pPr/>
              <a:t>3/26/24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3929008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tx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208048B-57AF-4F53-BC84-8E0A1033FBEC}" type="datetimeFigureOut">
              <a:rPr lang="en-US" smtClean="0"/>
              <a:pPr/>
              <a:t>3/26/24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2998924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208048B-57AF-4F53-BC84-8E0A1033FBEC}" type="datetimeFigureOut">
              <a:rPr lang="en-US" smtClean="0"/>
              <a:pPr/>
              <a:t>3/26/24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3307708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208048B-57AF-4F53-BC84-8E0A1033FBEC}" type="datetimeFigureOut">
              <a:rPr lang="en-US" smtClean="0"/>
              <a:pPr/>
              <a:t>3/26/24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2626507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208048B-57AF-4F53-BC84-8E0A1033FBEC}" type="datetimeFigureOut">
              <a:rPr lang="en-US" smtClean="0"/>
              <a:pPr/>
              <a:t>3/26/24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598437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D208048B-57AF-4F53-BC84-8E0A1033FBEC}" type="datetimeFigureOut">
              <a:rPr lang="en-US" smtClean="0"/>
              <a:pPr/>
              <a:t>3/26/24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2316418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208048B-57AF-4F53-BC84-8E0A1033FBEC}" type="datetimeFigureOut">
              <a:rPr lang="en-US" smtClean="0"/>
              <a:pPr/>
              <a:t>3/26/24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783898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208048B-57AF-4F53-BC84-8E0A1033FBEC}" type="datetimeFigureOut">
              <a:rPr lang="en-US" smtClean="0"/>
              <a:pPr/>
              <a:t>3/26/24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126304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mt="4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D208048B-57AF-4F53-BC84-8E0A1033FBEC}" type="datetimeFigureOut">
              <a:rPr lang="en-US" smtClean="0"/>
              <a:pPr/>
              <a:t>3/26/24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BD8A8A1B-4E1E-43EF-8A39-7D4A3879B941}" type="slidenum">
              <a:rPr lang="en-US" smtClean="0"/>
              <a:pPr/>
              <a:t>‹#›</a:t>
            </a:fld>
            <a:endParaRPr lang="en-US" dirty="0"/>
          </a:p>
        </p:txBody>
      </p:sp>
      <p:grpSp>
        <p:nvGrpSpPr>
          <p:cNvPr id="7" name="Group 12">
            <a:extLst>
              <a:ext uri="{FF2B5EF4-FFF2-40B4-BE49-F238E27FC236}">
                <a16:creationId xmlns:a16="http://schemas.microsoft.com/office/drawing/2014/main" id="{05C6A7A4-5EAA-B9EC-C51C-EA9D98F7DF62}"/>
              </a:ext>
              <a:ext uri="{C183D7F6-B498-43B3-948B-1728B52AA6E4}">
                <adec:decorative xmlns:adec="http://schemas.microsoft.com/office/drawing/2017/decorative" val="1"/>
              </a:ext>
            </a:extLst>
          </p:cNvPr>
          <p:cNvGrpSpPr/>
          <p:nvPr userDrawn="1"/>
        </p:nvGrpSpPr>
        <p:grpSpPr>
          <a:xfrm flipH="1">
            <a:off x="18288" y="-267"/>
            <a:ext cx="3840434" cy="6858000"/>
            <a:chOff x="8351565" y="0"/>
            <a:chExt cx="3840434" cy="6858000"/>
          </a:xfrm>
        </p:grpSpPr>
        <p:sp>
          <p:nvSpPr>
            <p:cNvPr id="8" name="Oval 13">
              <a:extLst>
                <a:ext uri="{FF2B5EF4-FFF2-40B4-BE49-F238E27FC236}">
                  <a16:creationId xmlns:a16="http://schemas.microsoft.com/office/drawing/2014/main" id="{C157110E-7DDB-19C1-BABA-80719E0C050E}"/>
                </a:ext>
              </a:extLst>
            </p:cNvPr>
            <p:cNvSpPr/>
            <p:nvPr/>
          </p:nvSpPr>
          <p:spPr>
            <a:xfrm>
              <a:off x="11260165" y="519204"/>
              <a:ext cx="474635" cy="4746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9" name="Freeform: Shape 14">
              <a:extLst>
                <a:ext uri="{FF2B5EF4-FFF2-40B4-BE49-F238E27FC236}">
                  <a16:creationId xmlns:a16="http://schemas.microsoft.com/office/drawing/2014/main" id="{3D477A79-9970-5495-64AD-79DF52EE32FC}"/>
                </a:ext>
              </a:extLst>
            </p:cNvPr>
            <p:cNvSpPr/>
            <p:nvPr/>
          </p:nvSpPr>
          <p:spPr>
            <a:xfrm>
              <a:off x="8385871" y="0"/>
              <a:ext cx="2955657" cy="679194"/>
            </a:xfrm>
            <a:custGeom>
              <a:avLst/>
              <a:gdLst>
                <a:gd name="connsiteX0" fmla="*/ 0 w 2955657"/>
                <a:gd name="connsiteY0" fmla="*/ 0 h 679194"/>
                <a:gd name="connsiteX1" fmla="*/ 2955657 w 2955657"/>
                <a:gd name="connsiteY1" fmla="*/ 0 h 679194"/>
                <a:gd name="connsiteX2" fmla="*/ 2892839 w 2955657"/>
                <a:gd name="connsiteY2" fmla="*/ 84007 h 679194"/>
                <a:gd name="connsiteX3" fmla="*/ 1630760 w 2955657"/>
                <a:gd name="connsiteY3" fmla="*/ 679194 h 679194"/>
                <a:gd name="connsiteX4" fmla="*/ 0 w 2955657"/>
                <a:gd name="connsiteY4" fmla="*/ 679194 h 67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5657" h="679194">
                  <a:moveTo>
                    <a:pt x="0" y="0"/>
                  </a:moveTo>
                  <a:lnTo>
                    <a:pt x="2955657" y="0"/>
                  </a:lnTo>
                  <a:lnTo>
                    <a:pt x="2892839" y="84007"/>
                  </a:lnTo>
                  <a:cubicBezTo>
                    <a:pt x="2592855" y="447504"/>
                    <a:pt x="2138868" y="679194"/>
                    <a:pt x="1630760" y="679194"/>
                  </a:cubicBezTo>
                  <a:lnTo>
                    <a:pt x="0" y="679194"/>
                  </a:ln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0" name="Freeform: Shape 15">
              <a:extLst>
                <a:ext uri="{FF2B5EF4-FFF2-40B4-BE49-F238E27FC236}">
                  <a16:creationId xmlns:a16="http://schemas.microsoft.com/office/drawing/2014/main" id="{D0D8D10B-A0C0-AB0D-D499-238BC948D9C8}"/>
                </a:ext>
              </a:extLst>
            </p:cNvPr>
            <p:cNvSpPr/>
            <p:nvPr/>
          </p:nvSpPr>
          <p:spPr>
            <a:xfrm>
              <a:off x="835156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11" name="Freeform: Shape 16">
              <a:extLst>
                <a:ext uri="{FF2B5EF4-FFF2-40B4-BE49-F238E27FC236}">
                  <a16:creationId xmlns:a16="http://schemas.microsoft.com/office/drawing/2014/main" id="{254216C8-8E75-5DC2-9B32-67DE85037155}"/>
                </a:ext>
              </a:extLst>
            </p:cNvPr>
            <p:cNvSpPr/>
            <p:nvPr/>
          </p:nvSpPr>
          <p:spPr>
            <a:xfrm>
              <a:off x="11755674" y="338638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lvl="0"/>
              <a:endParaRPr lang="en-US" dirty="0"/>
            </a:p>
          </p:txBody>
        </p:sp>
        <p:sp>
          <p:nvSpPr>
            <p:cNvPr id="12" name="Graphic 9">
              <a:extLst>
                <a:ext uri="{FF2B5EF4-FFF2-40B4-BE49-F238E27FC236}">
                  <a16:creationId xmlns:a16="http://schemas.microsoft.com/office/drawing/2014/main" id="{8827DA0C-2B64-CBE3-95F7-993A54F6305D}"/>
                </a:ext>
              </a:extLst>
            </p:cNvPr>
            <p:cNvSpPr/>
            <p:nvPr/>
          </p:nvSpPr>
          <p:spPr>
            <a:xfrm>
              <a:off x="8385870" y="791588"/>
              <a:ext cx="3232012" cy="323201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a:p>
          </p:txBody>
        </p:sp>
      </p:grpSp>
      <p:sp>
        <p:nvSpPr>
          <p:cNvPr id="13" name="Texture">
            <a:extLst>
              <a:ext uri="{FF2B5EF4-FFF2-40B4-BE49-F238E27FC236}">
                <a16:creationId xmlns:a16="http://schemas.microsoft.com/office/drawing/2014/main" id="{A2A6BC5B-63C3-5366-ACDB-F94BFF4AB8CD}"/>
              </a:ext>
              <a:ext uri="{C183D7F6-B498-43B3-948B-1728B52AA6E4}">
                <adec:decorative xmlns:adec="http://schemas.microsoft.com/office/drawing/2017/decorative" val="1"/>
              </a:ext>
            </a:extLst>
          </p:cNvPr>
          <p:cNvSpPr/>
          <p:nvPr userDrawn="1"/>
        </p:nvSpPr>
        <p:spPr>
          <a:xfrm>
            <a:off x="18288" y="-267"/>
            <a:ext cx="12188952" cy="6858000"/>
          </a:xfrm>
          <a:prstGeom prst="rect">
            <a:avLst/>
          </a:prstGeom>
          <a:blipFill dpi="0" rotWithShape="1">
            <a:blip r:embed="rId22">
              <a:alphaModFix amt="6000"/>
            </a:blip>
            <a:srcRect/>
            <a:tile tx="0" ty="0" sx="100000" sy="100000" flip="none" algn="tl"/>
          </a:blipFill>
          <a:ln w="9525" cap="flat">
            <a:noFill/>
            <a:prstDash val="solid"/>
            <a:miter/>
          </a:ln>
        </p:spPr>
        <p:txBody>
          <a:bodyPr rtlCol="0" anchor="ctr"/>
          <a:lstStyle/>
          <a:p>
            <a:endParaRPr lang="en-US" dirty="0"/>
          </a:p>
        </p:txBody>
      </p:sp>
    </p:spTree>
    <p:extLst>
      <p:ext uri="{BB962C8B-B14F-4D97-AF65-F5344CB8AC3E}">
        <p14:creationId xmlns:p14="http://schemas.microsoft.com/office/powerpoint/2010/main" val="3917242202"/>
      </p:ext>
    </p:extLst>
  </p:cSld>
  <p:clrMap bg1="dk1" tx1="lt1" bg2="dk2" tx2="lt2" accent1="accent1" accent2="accent2" accent3="accent3" accent4="accent4" accent5="accent5" accent6="accent6" hlink="hlink" folHlink="folHlink"/>
  <p:sldLayoutIdLst>
    <p:sldLayoutId id="2147484383" r:id="rId1"/>
    <p:sldLayoutId id="2147484384" r:id="rId2"/>
    <p:sldLayoutId id="2147484385" r:id="rId3"/>
    <p:sldLayoutId id="2147484386" r:id="rId4"/>
    <p:sldLayoutId id="2147484387" r:id="rId5"/>
    <p:sldLayoutId id="2147484388" r:id="rId6"/>
    <p:sldLayoutId id="2147484389" r:id="rId7"/>
    <p:sldLayoutId id="2147484390" r:id="rId8"/>
    <p:sldLayoutId id="2147484391" r:id="rId9"/>
    <p:sldLayoutId id="2147484392" r:id="rId10"/>
    <p:sldLayoutId id="2147484393" r:id="rId11"/>
    <p:sldLayoutId id="2147484394" r:id="rId12"/>
    <p:sldLayoutId id="2147484395" r:id="rId13"/>
    <p:sldLayoutId id="2147484396" r:id="rId14"/>
    <p:sldLayoutId id="2147484397" r:id="rId15"/>
    <p:sldLayoutId id="2147484398" r:id="rId16"/>
    <p:sldLayoutId id="2147484399" r:id="rId17"/>
    <p:sldLayoutId id="2147484400" r:id="rId18"/>
    <p:sldLayoutId id="2147484323" r:id="rId19"/>
  </p:sldLayoutIdLst>
  <p:txStyles>
    <p:titleStyle>
      <a:lvl1pPr algn="ctr" defTabSz="914400" rtl="0" eaLnBrk="1" latinLnBrk="0" hangingPunct="1">
        <a:lnSpc>
          <a:spcPct val="90000"/>
        </a:lnSpc>
        <a:spcBef>
          <a:spcPct val="0"/>
        </a:spcBef>
        <a:buNone/>
        <a:defRPr kumimoji="1" sz="3600" kern="1200" cap="all" baseline="0">
          <a:solidFill>
            <a:schemeClr val="tx1"/>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outerShdw blurRad="47625" dist="12700" dir="2700000" algn="tl" rotWithShape="0">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outerShdw blurRad="47625" dist="12700" dir="2700000" algn="tl" rotWithShape="0">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outerShdw blurRad="47625" dist="12700" dir="2700000" algn="tl" rotWithShape="0">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orms.gle/xmeh3RP2B8NrdfXu8" TargetMode="External"/><Relationship Id="rId7" Type="http://schemas.openxmlformats.org/officeDocument/2006/relationships/image" Target="../media/image7.png"/><Relationship Id="rId2" Type="http://schemas.openxmlformats.org/officeDocument/2006/relationships/hyperlink" Target="https://oimachi-keio.com/about/" TargetMode="External"/><Relationship Id="rId1" Type="http://schemas.openxmlformats.org/officeDocument/2006/relationships/slideLayout" Target="../slideLayouts/slideLayout18.xml"/><Relationship Id="rId6" Type="http://schemas.openxmlformats.org/officeDocument/2006/relationships/image" Target="../media/image6.jpeg"/><Relationship Id="rId5" Type="http://schemas.openxmlformats.org/officeDocument/2006/relationships/hyperlink" Target="https://www.facebook.com/profile.php?id=61552029444297" TargetMode="External"/><Relationship Id="rId4" Type="http://schemas.openxmlformats.org/officeDocument/2006/relationships/hyperlink" Target="mailto:geoaiwg@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63AB19-0A85-8A41-D5B4-060A7E0771E2}"/>
              </a:ext>
            </a:extLst>
          </p:cNvPr>
          <p:cNvSpPr>
            <a:spLocks noGrp="1"/>
          </p:cNvSpPr>
          <p:nvPr>
            <p:ph type="title"/>
          </p:nvPr>
        </p:nvSpPr>
        <p:spPr>
          <a:xfrm>
            <a:off x="995911" y="582277"/>
            <a:ext cx="10513602" cy="733003"/>
          </a:xfrm>
        </p:spPr>
        <p:txBody>
          <a:bodyPr/>
          <a:lstStyle/>
          <a:p>
            <a:pPr marR="114300" algn="just">
              <a:spcBef>
                <a:spcPts val="255"/>
              </a:spcBef>
              <a:spcAft>
                <a:spcPts val="0"/>
              </a:spcAft>
            </a:pPr>
            <a:r>
              <a:rPr kumimoji="1" lang="en-US" altLang="ja-JP" sz="2400" dirty="0" err="1">
                <a:latin typeface="MS PGothic" panose="020B0600070205080204" pitchFamily="34" charset="-128"/>
                <a:ea typeface="MS PGothic" panose="020B0600070205080204" pitchFamily="34" charset="-128"/>
              </a:rPr>
              <a:t>G</a:t>
            </a:r>
            <a:r>
              <a:rPr kumimoji="1" lang="en-US" altLang="ja-JP" sz="2400" cap="small" dirty="0" err="1">
                <a:latin typeface="MS PGothic" panose="020B0600070205080204" pitchFamily="34" charset="-128"/>
                <a:ea typeface="MS PGothic" panose="020B0600070205080204" pitchFamily="34" charset="-128"/>
              </a:rPr>
              <a:t>eo</a:t>
            </a:r>
            <a:r>
              <a:rPr kumimoji="1" lang="en-US" altLang="ja-JP" sz="2400" dirty="0" err="1">
                <a:latin typeface="MS PGothic" panose="020B0600070205080204" pitchFamily="34" charset="-128"/>
                <a:ea typeface="MS PGothic" panose="020B0600070205080204" pitchFamily="34" charset="-128"/>
              </a:rPr>
              <a:t>AI</a:t>
            </a:r>
            <a:r>
              <a:rPr lang="ja-JP" altLang="en-US" sz="2400">
                <a:effectLst/>
                <a:latin typeface="MS PGothic" panose="020B0600070205080204" pitchFamily="34" charset="-128"/>
                <a:ea typeface="MS PGothic" panose="020B0600070205080204" pitchFamily="34" charset="-128"/>
              </a:rPr>
              <a:t>からみた人流データの表と裏</a:t>
            </a:r>
            <a:endParaRPr lang="ja-JP" altLang="ja-JP" sz="2400">
              <a:effectLst/>
              <a:latin typeface="MS PGothic" panose="020B0600070205080204" pitchFamily="34" charset="-128"/>
              <a:ea typeface="MS PGothic" panose="020B0600070205080204" pitchFamily="34" charset="-128"/>
            </a:endParaRPr>
          </a:p>
        </p:txBody>
      </p:sp>
      <p:sp>
        <p:nvSpPr>
          <p:cNvPr id="6" name="字幕 2">
            <a:extLst>
              <a:ext uri="{FF2B5EF4-FFF2-40B4-BE49-F238E27FC236}">
                <a16:creationId xmlns:a16="http://schemas.microsoft.com/office/drawing/2014/main" id="{0F70B71F-4C6A-C068-E1FC-54B1CBF66D30}"/>
              </a:ext>
            </a:extLst>
          </p:cNvPr>
          <p:cNvSpPr txBox="1">
            <a:spLocks/>
          </p:cNvSpPr>
          <p:nvPr/>
        </p:nvSpPr>
        <p:spPr>
          <a:xfrm>
            <a:off x="6318911" y="2529055"/>
            <a:ext cx="5405718" cy="487814"/>
          </a:xfrm>
          <a:prstGeom prst="rect">
            <a:avLst/>
          </a:prstGeom>
          <a:ln>
            <a:noFill/>
          </a:ln>
        </p:spPr>
        <p:txBody>
          <a:bodyPr lIns="109728" tIns="109728" rIns="109728" bIns="9144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spc="1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spc="1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spc="1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2000" kern="1200" spc="1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2000" kern="1200" spc="1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endParaRPr kumimoji="1" lang="en-US" altLang="ja-JP" sz="1800" dirty="0">
              <a:solidFill>
                <a:srgbClr val="FFFFFF"/>
              </a:solidFill>
              <a:latin typeface="MS PGothic" panose="020B0600070205080204" pitchFamily="34" charset="-128"/>
              <a:ea typeface="MS PGothic" panose="020B0600070205080204" pitchFamily="34" charset="-128"/>
            </a:endParaRPr>
          </a:p>
        </p:txBody>
      </p:sp>
      <p:sp>
        <p:nvSpPr>
          <p:cNvPr id="7" name="タイトル 1">
            <a:extLst>
              <a:ext uri="{FF2B5EF4-FFF2-40B4-BE49-F238E27FC236}">
                <a16:creationId xmlns:a16="http://schemas.microsoft.com/office/drawing/2014/main" id="{7FA32B64-F5FE-6853-7D98-F390DED9BFAE}"/>
              </a:ext>
            </a:extLst>
          </p:cNvPr>
          <p:cNvSpPr txBox="1">
            <a:spLocks/>
          </p:cNvSpPr>
          <p:nvPr/>
        </p:nvSpPr>
        <p:spPr>
          <a:xfrm>
            <a:off x="141902" y="274423"/>
            <a:ext cx="12047039" cy="923330"/>
          </a:xfrm>
          <a:prstGeom prst="rect">
            <a:avLst/>
          </a:prstGeom>
        </p:spPr>
        <p:txBody>
          <a:bodyPr lIns="109728" tIns="109728" rIns="109728" bIns="91440" anchor="b">
            <a:noAutofit/>
          </a:bodyPr>
          <a:lstStyle>
            <a:lvl1pPr algn="l" defTabSz="914400" rtl="0" eaLnBrk="1" latinLnBrk="0" hangingPunct="1">
              <a:lnSpc>
                <a:spcPct val="118000"/>
              </a:lnSpc>
              <a:spcBef>
                <a:spcPct val="0"/>
              </a:spcBef>
              <a:buNone/>
              <a:defRPr sz="4400" kern="1200" spc="130">
                <a:solidFill>
                  <a:schemeClr val="tx1"/>
                </a:solidFill>
                <a:latin typeface="+mj-lt"/>
                <a:ea typeface="+mj-ea"/>
                <a:cs typeface="+mj-cs"/>
              </a:defRPr>
            </a:lvl1pPr>
          </a:lstStyle>
          <a:p>
            <a:endParaRPr kumimoji="1" lang="ja-JP" altLang="en-US" sz="3200">
              <a:solidFill>
                <a:srgbClr val="FFFFFF"/>
              </a:solidFill>
            </a:endParaRPr>
          </a:p>
        </p:txBody>
      </p:sp>
      <p:sp>
        <p:nvSpPr>
          <p:cNvPr id="8" name="字幕 2">
            <a:extLst>
              <a:ext uri="{FF2B5EF4-FFF2-40B4-BE49-F238E27FC236}">
                <a16:creationId xmlns:a16="http://schemas.microsoft.com/office/drawing/2014/main" id="{CFF7C9FA-AABD-4C99-7B9E-D8C1A9F2C579}"/>
              </a:ext>
            </a:extLst>
          </p:cNvPr>
          <p:cNvSpPr txBox="1">
            <a:spLocks/>
          </p:cNvSpPr>
          <p:nvPr/>
        </p:nvSpPr>
        <p:spPr>
          <a:xfrm>
            <a:off x="5399703" y="3810253"/>
            <a:ext cx="6485621" cy="2141349"/>
          </a:xfrm>
          <a:prstGeom prst="rect">
            <a:avLst/>
          </a:prstGeom>
          <a:ln>
            <a:noFill/>
          </a:ln>
        </p:spPr>
        <p:txBody>
          <a:bodyPr lIns="109728" tIns="109728" rIns="109728" bIns="91440">
            <a:noAutofit/>
          </a:bodyPr>
          <a:lstStyle>
            <a:lvl1pPr marL="0" indent="0" algn="l" defTabSz="914400" rtl="0" eaLnBrk="1" latinLnBrk="0" hangingPunct="1">
              <a:lnSpc>
                <a:spcPct val="120000"/>
              </a:lnSpc>
              <a:spcBef>
                <a:spcPts val="1000"/>
              </a:spcBef>
              <a:buFont typeface="Arial" panose="020B0604020202020204" pitchFamily="34" charset="0"/>
              <a:buNone/>
              <a:defRPr sz="2400" kern="1200" spc="10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spc="1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spc="1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spc="1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spc="1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pPr>
            <a:endParaRPr kumimoji="1" lang="en-US" altLang="ja-JP" sz="1800" dirty="0">
              <a:solidFill>
                <a:srgbClr val="FFFFFF"/>
              </a:solidFill>
              <a:latin typeface="MS PGothic" panose="020B0600070205080204" pitchFamily="34" charset="-128"/>
              <a:ea typeface="MS PGothic" panose="020B0600070205080204" pitchFamily="34" charset="-128"/>
            </a:endParaRPr>
          </a:p>
        </p:txBody>
      </p:sp>
      <p:sp>
        <p:nvSpPr>
          <p:cNvPr id="10" name="テキスト ボックス 9">
            <a:extLst>
              <a:ext uri="{FF2B5EF4-FFF2-40B4-BE49-F238E27FC236}">
                <a16:creationId xmlns:a16="http://schemas.microsoft.com/office/drawing/2014/main" id="{BD233B61-0D7C-813A-ABB4-CA0046CDCB8D}"/>
              </a:ext>
            </a:extLst>
          </p:cNvPr>
          <p:cNvSpPr txBox="1"/>
          <p:nvPr/>
        </p:nvSpPr>
        <p:spPr>
          <a:xfrm>
            <a:off x="1031827" y="1248684"/>
            <a:ext cx="5455414" cy="1092928"/>
          </a:xfrm>
          <a:prstGeom prst="rect">
            <a:avLst/>
          </a:prstGeom>
          <a:noFill/>
        </p:spPr>
        <p:txBody>
          <a:bodyPr wrap="square">
            <a:spAutoFit/>
          </a:bodyPr>
          <a:lstStyle>
            <a:defPPr>
              <a:defRPr lang="en-US"/>
            </a:defPPr>
            <a:lvl1pPr>
              <a:defRPr kumimoji="1">
                <a:solidFill>
                  <a:srgbClr val="FFFFFF"/>
                </a:solidFill>
                <a:latin typeface="MS PGothic" panose="020B0600070205080204" pitchFamily="34" charset="-128"/>
                <a:ea typeface="MS PGothic" panose="020B0600070205080204" pitchFamily="34" charset="-128"/>
              </a:defRPr>
            </a:lvl1pPr>
          </a:lstStyle>
          <a:p>
            <a:pPr>
              <a:lnSpc>
                <a:spcPts val="1640"/>
              </a:lnSpc>
            </a:pPr>
            <a:r>
              <a:rPr lang="ja-JP" altLang="en-US" sz="1200"/>
              <a:t>日時：２０２４年４月１９日１６：００ー２０：３０（ハンズオン＋パネル討論 ）</a:t>
            </a:r>
            <a:endParaRPr lang="en-US" altLang="ja-JP" sz="1200" dirty="0"/>
          </a:p>
          <a:p>
            <a:pPr>
              <a:lnSpc>
                <a:spcPts val="1640"/>
              </a:lnSpc>
            </a:pPr>
            <a:r>
              <a:rPr lang="ja-JP" altLang="en-US" sz="1200"/>
              <a:t>企画：</a:t>
            </a:r>
            <a:r>
              <a:rPr kumimoji="1" lang="ja-JP" altLang="en-US" sz="1200">
                <a:solidFill>
                  <a:srgbClr val="FFFFFF"/>
                </a:solidFill>
              </a:rPr>
              <a:t>地理情報システム学会</a:t>
            </a:r>
            <a:r>
              <a:rPr kumimoji="1" lang="en-US" altLang="ja-JP" sz="1200" dirty="0" err="1">
                <a:solidFill>
                  <a:srgbClr val="FFFFFF"/>
                </a:solidFill>
              </a:rPr>
              <a:t>GeoAI</a:t>
            </a:r>
            <a:r>
              <a:rPr kumimoji="1" lang="ja-JP" altLang="en-US" sz="1200">
                <a:solidFill>
                  <a:srgbClr val="FFFFFF"/>
                </a:solidFill>
              </a:rPr>
              <a:t>分科会</a:t>
            </a:r>
            <a:r>
              <a:rPr kumimoji="1" lang="en-US" altLang="ja-JP" sz="1200" dirty="0">
                <a:solidFill>
                  <a:srgbClr val="FFFFFF"/>
                </a:solidFill>
              </a:rPr>
              <a:t>/</a:t>
            </a:r>
            <a:r>
              <a:rPr lang="ja-JP" altLang="en-US" sz="1200"/>
              <a:t>共催：</a:t>
            </a:r>
            <a:r>
              <a:rPr lang="en-US" altLang="ja-JP" sz="1200" dirty="0"/>
              <a:t>GITA-JAPAN</a:t>
            </a:r>
            <a:endParaRPr kumimoji="1" lang="en-US" altLang="ja-JP" sz="1200" dirty="0">
              <a:solidFill>
                <a:srgbClr val="FFFFFF"/>
              </a:solidFill>
            </a:endParaRPr>
          </a:p>
          <a:p>
            <a:pPr>
              <a:lnSpc>
                <a:spcPts val="1640"/>
              </a:lnSpc>
            </a:pPr>
            <a:r>
              <a:rPr lang="ja-JP" altLang="en-US" sz="1200"/>
              <a:t>会場：慶應義塾大学</a:t>
            </a:r>
            <a:r>
              <a:rPr lang="en-US" altLang="ja-JP" sz="1200" dirty="0"/>
              <a:t>SFC</a:t>
            </a:r>
            <a:r>
              <a:rPr lang="ja-JP" altLang="en-US" sz="1200"/>
              <a:t>研究所みらいのまちをつくる・ラボ（</a:t>
            </a:r>
            <a:r>
              <a:rPr lang="ja-JP" altLang="en-US" sz="1200">
                <a:hlinkClick r:id="rId2"/>
              </a:rPr>
              <a:t>こちら</a:t>
            </a:r>
            <a:r>
              <a:rPr lang="ja-JP" altLang="en-US" sz="1200"/>
              <a:t>）</a:t>
            </a:r>
            <a:endParaRPr lang="en-US" altLang="ja-JP" sz="1200" b="0" i="0" dirty="0">
              <a:solidFill>
                <a:schemeClr val="tx1"/>
              </a:solidFill>
              <a:effectLst/>
              <a:latin typeface="游ゴシック Medium" panose="020B0400000000000000" pitchFamily="34" charset="-128"/>
              <a:ea typeface="游ゴシック Medium" panose="020B0400000000000000" pitchFamily="34" charset="-128"/>
            </a:endParaRPr>
          </a:p>
          <a:p>
            <a:pPr>
              <a:lnSpc>
                <a:spcPts val="1640"/>
              </a:lnSpc>
            </a:pPr>
            <a:r>
              <a:rPr lang="ja-JP" altLang="en-US" sz="1200"/>
              <a:t>費用：参加無料</a:t>
            </a:r>
            <a:r>
              <a:rPr lang="en-US" altLang="ja-JP" sz="1200" baseline="30000" dirty="0"/>
              <a:t> </a:t>
            </a:r>
            <a:r>
              <a:rPr lang="ja-JP" altLang="en-US" sz="1200"/>
              <a:t>測量</a:t>
            </a:r>
            <a:r>
              <a:rPr lang="en-US" altLang="ja-JP" sz="1200" dirty="0"/>
              <a:t>CPD</a:t>
            </a:r>
            <a:r>
              <a:rPr lang="ja-JP" altLang="en-US" sz="1200"/>
              <a:t>対応　</a:t>
            </a:r>
            <a:endParaRPr lang="en-US" altLang="ja-JP" sz="1200" dirty="0"/>
          </a:p>
          <a:p>
            <a:pPr>
              <a:lnSpc>
                <a:spcPts val="1640"/>
              </a:lnSpc>
            </a:pPr>
            <a:r>
              <a:rPr lang="ja-JP" altLang="en-US" sz="1200">
                <a:effectLst/>
                <a:latin typeface="MS PGothic" panose="020B0600070205080204" pitchFamily="34" charset="-128"/>
                <a:ea typeface="MS PGothic" panose="020B0600070205080204" pitchFamily="34" charset="-128"/>
                <a:cs typeface="Times New Roman" panose="02020603050405020304" pitchFamily="18" charset="0"/>
              </a:rPr>
              <a:t>定員：</a:t>
            </a:r>
            <a:r>
              <a:rPr lang="en-US" altLang="ja-JP" sz="1200" dirty="0">
                <a:effectLst/>
                <a:latin typeface="MS PGothic" panose="020B0600070205080204" pitchFamily="34" charset="-128"/>
                <a:ea typeface="MS PGothic" panose="020B0600070205080204" pitchFamily="34" charset="-128"/>
                <a:cs typeface="Times New Roman" panose="02020603050405020304" pitchFamily="18" charset="0"/>
              </a:rPr>
              <a:t>100</a:t>
            </a:r>
            <a:r>
              <a:rPr lang="ja-JP" altLang="ja-JP" sz="1200">
                <a:effectLst/>
                <a:latin typeface="MS PGothic" panose="020B0600070205080204" pitchFamily="34" charset="-128"/>
                <a:ea typeface="MS PGothic" panose="020B0600070205080204" pitchFamily="34" charset="-128"/>
                <a:cs typeface="Times New Roman" panose="02020603050405020304" pitchFamily="18" charset="0"/>
              </a:rPr>
              <a:t>名・先着順 </a:t>
            </a:r>
            <a:endParaRPr lang="en-US" altLang="ja-JP" sz="1200" dirty="0">
              <a:effectLst/>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BC0D5D6E-8E0B-7541-2CD1-3B27A2E69F61}"/>
              </a:ext>
            </a:extLst>
          </p:cNvPr>
          <p:cNvSpPr txBox="1"/>
          <p:nvPr/>
        </p:nvSpPr>
        <p:spPr>
          <a:xfrm>
            <a:off x="6345639" y="5903949"/>
            <a:ext cx="2198755" cy="276999"/>
          </a:xfrm>
          <a:prstGeom prst="rect">
            <a:avLst/>
          </a:prstGeom>
          <a:noFill/>
        </p:spPr>
        <p:txBody>
          <a:bodyPr wrap="square" rtlCol="0">
            <a:spAutoFit/>
          </a:bodyPr>
          <a:lstStyle/>
          <a:p>
            <a:r>
              <a:rPr kumimoji="1" lang="ja-JP" altLang="en-US" sz="1200">
                <a:solidFill>
                  <a:srgbClr val="FFFFFF"/>
                </a:solidFill>
                <a:latin typeface="MS PGothic" panose="020B0600070205080204" pitchFamily="34" charset="-128"/>
                <a:ea typeface="MS PGothic" panose="020B0600070205080204" pitchFamily="34" charset="-128"/>
              </a:rPr>
              <a:t>ここへアクセス→</a:t>
            </a:r>
            <a:r>
              <a:rPr kumimoji="1" lang="ja-JP" altLang="en-US" sz="1200">
                <a:solidFill>
                  <a:srgbClr val="FFFFFF"/>
                </a:solidFill>
                <a:latin typeface="MS PGothic" panose="020B0600070205080204" pitchFamily="34" charset="-128"/>
                <a:ea typeface="MS PGothic" panose="020B0600070205080204" pitchFamily="34" charset="-128"/>
                <a:hlinkClick r:id="rId3"/>
              </a:rPr>
              <a:t>参加申し込む</a:t>
            </a:r>
            <a:r>
              <a:rPr kumimoji="1" lang="en-US" altLang="ja-JP" sz="1200" dirty="0">
                <a:solidFill>
                  <a:srgbClr val="FFFFFF"/>
                </a:solidFill>
                <a:latin typeface="MS PGothic" panose="020B0600070205080204" pitchFamily="34" charset="-128"/>
                <a:ea typeface="MS PGothic" panose="020B0600070205080204" pitchFamily="34" charset="-128"/>
              </a:rPr>
              <a:t>  </a:t>
            </a:r>
            <a:endParaRPr kumimoji="1" lang="en-US" altLang="ja-JP" sz="1200" dirty="0"/>
          </a:p>
        </p:txBody>
      </p:sp>
      <p:sp>
        <p:nvSpPr>
          <p:cNvPr id="26" name="テキスト ボックス 25">
            <a:extLst>
              <a:ext uri="{FF2B5EF4-FFF2-40B4-BE49-F238E27FC236}">
                <a16:creationId xmlns:a16="http://schemas.microsoft.com/office/drawing/2014/main" id="{D9DAA064-C8CF-5A43-FD22-B4FFF73F45B4}"/>
              </a:ext>
            </a:extLst>
          </p:cNvPr>
          <p:cNvSpPr txBox="1"/>
          <p:nvPr/>
        </p:nvSpPr>
        <p:spPr>
          <a:xfrm>
            <a:off x="9614788" y="5893367"/>
            <a:ext cx="2243379" cy="276999"/>
          </a:xfrm>
          <a:prstGeom prst="rect">
            <a:avLst/>
          </a:prstGeom>
          <a:noFill/>
        </p:spPr>
        <p:txBody>
          <a:bodyPr wrap="square">
            <a:spAutoFit/>
          </a:bodyPr>
          <a:lstStyle/>
          <a:p>
            <a:r>
              <a:rPr kumimoji="1" lang="ja-JP" altLang="en-US" sz="1200">
                <a:solidFill>
                  <a:srgbClr val="FFFFFF"/>
                </a:solidFill>
                <a:latin typeface="MS PGothic" panose="020B0600070205080204" pitchFamily="34" charset="-128"/>
                <a:ea typeface="MS PGothic" panose="020B0600070205080204" pitchFamily="34" charset="-128"/>
              </a:rPr>
              <a:t>←この</a:t>
            </a:r>
            <a:r>
              <a:rPr kumimoji="1" lang="en-US" altLang="ja-JP" sz="1200" dirty="0">
                <a:solidFill>
                  <a:srgbClr val="FFFFFF"/>
                </a:solidFill>
                <a:latin typeface="MS PGothic" panose="020B0600070205080204" pitchFamily="34" charset="-128"/>
                <a:ea typeface="MS PGothic" panose="020B0600070205080204" pitchFamily="34" charset="-128"/>
              </a:rPr>
              <a:t>QR</a:t>
            </a:r>
            <a:r>
              <a:rPr kumimoji="1" lang="ja-JP" altLang="en-US" sz="1200">
                <a:solidFill>
                  <a:srgbClr val="FFFFFF"/>
                </a:solidFill>
                <a:latin typeface="MS PGothic" panose="020B0600070205080204" pitchFamily="34" charset="-128"/>
                <a:ea typeface="MS PGothic" panose="020B0600070205080204" pitchFamily="34" charset="-128"/>
              </a:rPr>
              <a:t>コードをスキャンする</a:t>
            </a:r>
            <a:endParaRPr kumimoji="1" lang="en-US" altLang="ja-JP" sz="1200" dirty="0">
              <a:solidFill>
                <a:srgbClr val="FFFFFF"/>
              </a:solidFill>
              <a:latin typeface="MS PGothic" panose="020B0600070205080204" pitchFamily="34" charset="-128"/>
              <a:ea typeface="MS PGothic" panose="020B0600070205080204" pitchFamily="34" charset="-128"/>
            </a:endParaRPr>
          </a:p>
        </p:txBody>
      </p:sp>
      <p:sp>
        <p:nvSpPr>
          <p:cNvPr id="28" name="テキスト ボックス 27">
            <a:extLst>
              <a:ext uri="{FF2B5EF4-FFF2-40B4-BE49-F238E27FC236}">
                <a16:creationId xmlns:a16="http://schemas.microsoft.com/office/drawing/2014/main" id="{0893D5BA-CFDE-C8BD-BF36-5BFE09A299D2}"/>
              </a:ext>
            </a:extLst>
          </p:cNvPr>
          <p:cNvSpPr txBox="1"/>
          <p:nvPr/>
        </p:nvSpPr>
        <p:spPr>
          <a:xfrm>
            <a:off x="1011478" y="103636"/>
            <a:ext cx="9908144" cy="461665"/>
          </a:xfrm>
          <a:prstGeom prst="rect">
            <a:avLst/>
          </a:prstGeom>
          <a:noFill/>
        </p:spPr>
        <p:txBody>
          <a:bodyPr wrap="square">
            <a:spAutoFit/>
          </a:bodyPr>
          <a:lstStyle/>
          <a:p>
            <a:r>
              <a:rPr lang="en-US" altLang="ja-JP" sz="2400" b="1" dirty="0">
                <a:effectLst/>
                <a:latin typeface="APPLE CHANCERY" panose="03020702040506060504" pitchFamily="66" charset="-79"/>
                <a:cs typeface="APPLE CHANCERY" panose="03020702040506060504" pitchFamily="66" charset="-79"/>
              </a:rPr>
              <a:t>GISA/</a:t>
            </a:r>
            <a:r>
              <a:rPr lang="en-US" altLang="ja-JP" sz="2400" b="1" dirty="0" err="1">
                <a:effectLst/>
                <a:latin typeface="APPLE CHANCERY" panose="03020702040506060504" pitchFamily="66" charset="-79"/>
                <a:cs typeface="APPLE CHANCERY" panose="03020702040506060504" pitchFamily="66" charset="-79"/>
              </a:rPr>
              <a:t>GeoAI</a:t>
            </a:r>
            <a:r>
              <a:rPr lang="en-US" altLang="ja-JP" sz="2400" b="1" dirty="0">
                <a:effectLst/>
                <a:latin typeface="APPLE CHANCERY" panose="03020702040506060504" pitchFamily="66" charset="-79"/>
                <a:cs typeface="APPLE CHANCERY" panose="03020702040506060504" pitchFamily="66" charset="-79"/>
              </a:rPr>
              <a:t> Seminar 2024’Spring</a:t>
            </a:r>
            <a:endParaRPr kumimoji="1" lang="en-US" altLang="ja-JP" sz="2400" i="1" dirty="0">
              <a:solidFill>
                <a:srgbClr val="FFFFFF"/>
              </a:solidFill>
              <a:latin typeface="HGSMinchoE" panose="02020900000000000000" pitchFamily="18" charset="-128"/>
              <a:ea typeface="HGSMinchoE" panose="02020900000000000000" pitchFamily="18" charset="-128"/>
              <a:cs typeface="APPLE CHANCERY" panose="03020702040506060504" pitchFamily="66" charset="-79"/>
            </a:endParaRPr>
          </a:p>
        </p:txBody>
      </p:sp>
      <p:cxnSp>
        <p:nvCxnSpPr>
          <p:cNvPr id="34" name="直線コネクタ 33">
            <a:extLst>
              <a:ext uri="{FF2B5EF4-FFF2-40B4-BE49-F238E27FC236}">
                <a16:creationId xmlns:a16="http://schemas.microsoft.com/office/drawing/2014/main" id="{BCE8A7AD-8977-F6CE-EC69-986988677258}"/>
              </a:ext>
            </a:extLst>
          </p:cNvPr>
          <p:cNvCxnSpPr>
            <a:cxnSpLocks/>
          </p:cNvCxnSpPr>
          <p:nvPr/>
        </p:nvCxnSpPr>
        <p:spPr>
          <a:xfrm>
            <a:off x="992265" y="6510359"/>
            <a:ext cx="106890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EE620204-6CD8-5EE4-B6D9-293FDF54AD24}"/>
              </a:ext>
            </a:extLst>
          </p:cNvPr>
          <p:cNvSpPr txBox="1"/>
          <p:nvPr/>
        </p:nvSpPr>
        <p:spPr>
          <a:xfrm>
            <a:off x="989144" y="6526400"/>
            <a:ext cx="6878949" cy="276999"/>
          </a:xfrm>
          <a:prstGeom prst="rect">
            <a:avLst/>
          </a:prstGeom>
          <a:noFill/>
        </p:spPr>
        <p:txBody>
          <a:bodyPr wrap="square" rtlCol="0">
            <a:spAutoFit/>
          </a:bodyPr>
          <a:lstStyle/>
          <a:p>
            <a:r>
              <a:rPr kumimoji="1" lang="ja-JP" altLang="en-US" sz="1200">
                <a:latin typeface="MS PGothic" panose="020B0600070205080204" pitchFamily="34" charset="-128"/>
                <a:ea typeface="MS PGothic" panose="020B0600070205080204" pitchFamily="34" charset="-128"/>
              </a:rPr>
              <a:t>お問い合わせ：</a:t>
            </a:r>
            <a:r>
              <a:rPr kumimoji="1" lang="ja-JP" altLang="en-US" sz="1200">
                <a:solidFill>
                  <a:srgbClr val="FFFFFF"/>
                </a:solidFill>
                <a:latin typeface="MS PGothic" panose="020B0600070205080204" pitchFamily="34" charset="-128"/>
                <a:ea typeface="MS PGothic" panose="020B0600070205080204" pitchFamily="34" charset="-128"/>
              </a:rPr>
              <a:t>地理情報システム学会</a:t>
            </a:r>
            <a:r>
              <a:rPr kumimoji="1" lang="en-US" altLang="ja-JP" sz="1200" dirty="0" err="1">
                <a:solidFill>
                  <a:srgbClr val="FFFFFF"/>
                </a:solidFill>
                <a:latin typeface="MS PGothic" panose="020B0600070205080204" pitchFamily="34" charset="-128"/>
                <a:ea typeface="MS PGothic" panose="020B0600070205080204" pitchFamily="34" charset="-128"/>
              </a:rPr>
              <a:t>GeoAI</a:t>
            </a:r>
            <a:r>
              <a:rPr kumimoji="1" lang="ja-JP" altLang="en-US" sz="1200">
                <a:solidFill>
                  <a:srgbClr val="FFFFFF"/>
                </a:solidFill>
                <a:latin typeface="MS PGothic" panose="020B0600070205080204" pitchFamily="34" charset="-128"/>
                <a:ea typeface="MS PGothic" panose="020B0600070205080204" pitchFamily="34" charset="-128"/>
              </a:rPr>
              <a:t>分科会事務局</a:t>
            </a:r>
            <a:r>
              <a:rPr kumimoji="1" lang="ja-JP" altLang="en-US" sz="1200" dirty="0">
                <a:solidFill>
                  <a:srgbClr val="FFFFFF"/>
                </a:solidFill>
                <a:latin typeface="MS PGothic" panose="020B0600070205080204" pitchFamily="34" charset="-128"/>
                <a:ea typeface="MS PGothic" panose="020B0600070205080204" pitchFamily="34" charset="-128"/>
              </a:rPr>
              <a:t>　</a:t>
            </a:r>
            <a:r>
              <a:rPr kumimoji="1" lang="en-US" altLang="ja-JP" sz="1200" dirty="0">
                <a:latin typeface="MS PGothic" panose="020B0600070205080204" pitchFamily="34" charset="-128"/>
                <a:ea typeface="MS PGothic" panose="020B0600070205080204" pitchFamily="34" charset="-128"/>
                <a:hlinkClick r:id="rId4"/>
              </a:rPr>
              <a:t>geoaiwg@gmail.com</a:t>
            </a:r>
            <a:r>
              <a:rPr kumimoji="1" lang="en-US" altLang="ja-JP" sz="1200" dirty="0">
                <a:latin typeface="MS PGothic" panose="020B0600070205080204" pitchFamily="34" charset="-128"/>
                <a:ea typeface="MS PGothic" panose="020B0600070205080204" pitchFamily="34" charset="-128"/>
              </a:rPr>
              <a:t> Facebook: </a:t>
            </a:r>
            <a:r>
              <a:rPr kumimoji="1" lang="ja-JP" altLang="en-US" sz="1200">
                <a:latin typeface="MS PGothic" panose="020B0600070205080204" pitchFamily="34" charset="-128"/>
                <a:ea typeface="MS PGothic" panose="020B0600070205080204" pitchFamily="34" charset="-128"/>
                <a:hlinkClick r:id="rId5"/>
              </a:rPr>
              <a:t>ここをクリック</a:t>
            </a:r>
            <a:r>
              <a:rPr kumimoji="1" lang="en-US" altLang="ja-JP" sz="1200" dirty="0">
                <a:latin typeface="MS PGothic" panose="020B0600070205080204" pitchFamily="34" charset="-128"/>
                <a:ea typeface="MS PGothic" panose="020B0600070205080204" pitchFamily="34" charset="-128"/>
                <a:hlinkClick r:id="rId5"/>
              </a:rPr>
              <a:t> </a:t>
            </a:r>
            <a:endParaRPr kumimoji="1" lang="en-US" altLang="ja-JP" sz="1200" dirty="0">
              <a:latin typeface="MS PGothic" panose="020B0600070205080204" pitchFamily="34" charset="-128"/>
              <a:ea typeface="MS PGothic" panose="020B0600070205080204" pitchFamily="34" charset="-128"/>
            </a:endParaRPr>
          </a:p>
        </p:txBody>
      </p:sp>
      <p:cxnSp>
        <p:nvCxnSpPr>
          <p:cNvPr id="38" name="直線コネクタ 37">
            <a:extLst>
              <a:ext uri="{FF2B5EF4-FFF2-40B4-BE49-F238E27FC236}">
                <a16:creationId xmlns:a16="http://schemas.microsoft.com/office/drawing/2014/main" id="{FD4E8818-E467-2D46-A152-F511CFF0443F}"/>
              </a:ext>
            </a:extLst>
          </p:cNvPr>
          <p:cNvCxnSpPr>
            <a:cxnSpLocks/>
          </p:cNvCxnSpPr>
          <p:nvPr/>
        </p:nvCxnSpPr>
        <p:spPr>
          <a:xfrm>
            <a:off x="1011478" y="555723"/>
            <a:ext cx="104980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表 8">
            <a:extLst>
              <a:ext uri="{FF2B5EF4-FFF2-40B4-BE49-F238E27FC236}">
                <a16:creationId xmlns:a16="http://schemas.microsoft.com/office/drawing/2014/main" id="{4A288370-BE80-7B17-25BE-C4F49A7CEBE6}"/>
              </a:ext>
            </a:extLst>
          </p:cNvPr>
          <p:cNvGraphicFramePr>
            <a:graphicFrameLocks noGrp="1"/>
          </p:cNvGraphicFramePr>
          <p:nvPr>
            <p:extLst>
              <p:ext uri="{D42A27DB-BD31-4B8C-83A1-F6EECF244321}">
                <p14:modId xmlns:p14="http://schemas.microsoft.com/office/powerpoint/2010/main" val="3958944784"/>
              </p:ext>
            </p:extLst>
          </p:nvPr>
        </p:nvGraphicFramePr>
        <p:xfrm>
          <a:off x="6345639" y="4075631"/>
          <a:ext cx="5356023" cy="1584960"/>
        </p:xfrm>
        <a:graphic>
          <a:graphicData uri="http://schemas.openxmlformats.org/drawingml/2006/table">
            <a:tbl>
              <a:tblPr firstRow="1" bandRow="1">
                <a:tableStyleId>{5C22544A-7EE6-4342-B048-85BDC9FD1C3A}</a:tableStyleId>
              </a:tblPr>
              <a:tblGrid>
                <a:gridCol w="1767996">
                  <a:extLst>
                    <a:ext uri="{9D8B030D-6E8A-4147-A177-3AD203B41FA5}">
                      <a16:colId xmlns:a16="http://schemas.microsoft.com/office/drawing/2014/main" val="986999317"/>
                    </a:ext>
                  </a:extLst>
                </a:gridCol>
                <a:gridCol w="983974">
                  <a:extLst>
                    <a:ext uri="{9D8B030D-6E8A-4147-A177-3AD203B41FA5}">
                      <a16:colId xmlns:a16="http://schemas.microsoft.com/office/drawing/2014/main" val="2113029143"/>
                    </a:ext>
                  </a:extLst>
                </a:gridCol>
                <a:gridCol w="2604053">
                  <a:extLst>
                    <a:ext uri="{9D8B030D-6E8A-4147-A177-3AD203B41FA5}">
                      <a16:colId xmlns:a16="http://schemas.microsoft.com/office/drawing/2014/main" val="2718974715"/>
                    </a:ext>
                  </a:extLst>
                </a:gridCol>
              </a:tblGrid>
              <a:tr h="2800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b="0" kern="100" dirty="0" err="1">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GeoAI</a:t>
                      </a:r>
                      <a:r>
                        <a:rPr lang="ja-JP" altLang="en-US" sz="1000" b="0" kern="10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における人流データの可能性と課題</a:t>
                      </a:r>
                      <a:endParaRPr lang="en-US" altLang="ja-JP" sz="10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厳　網林</a:t>
                      </a:r>
                      <a:endParaRPr lang="en-US" altLang="ja-JP" sz="10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1000" b="0" dirty="0">
                          <a:solidFill>
                            <a:schemeClr val="tx1"/>
                          </a:solidFill>
                          <a:latin typeface="MS PGothic" panose="020B0600070205080204" pitchFamily="34" charset="-128"/>
                          <a:ea typeface="MS PGothic" panose="020B0600070205080204" pitchFamily="34" charset="-128"/>
                        </a:rPr>
                        <a:t>慶應義塾大学</a:t>
                      </a:r>
                      <a:endParaRPr kumimoji="1" lang="ja-JP" altLang="en-US" sz="1000" b="0" dirty="0">
                        <a:solidFill>
                          <a:schemeClr val="tx1"/>
                        </a:solidFill>
                        <a:latin typeface="MS PGothic" panose="020B0600070205080204" pitchFamily="34" charset="-128"/>
                        <a:ea typeface="MS PGothic" panose="020B0600070205080204" pitchFamily="34"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294668"/>
                  </a:ext>
                </a:extLst>
              </a:tr>
              <a:tr h="2800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0" kern="1200" dirty="0">
                          <a:solidFill>
                            <a:schemeClr val="tx1"/>
                          </a:solidFill>
                          <a:effectLst/>
                          <a:latin typeface="MS PGothic" panose="020B0600070205080204" pitchFamily="34" charset="-128"/>
                          <a:ea typeface="MS PGothic" panose="020B0600070205080204" pitchFamily="34" charset="-128"/>
                          <a:cs typeface="+mn-cs"/>
                        </a:rPr>
                        <a:t>人流データ活用の最前線</a:t>
                      </a:r>
                      <a:endParaRPr lang="en-US" altLang="ja-JP" sz="1000" b="0" kern="1200" dirty="0">
                        <a:solidFill>
                          <a:schemeClr val="tx1"/>
                        </a:solidFill>
                        <a:effectLst/>
                        <a:latin typeface="MS PGothic" panose="020B0600070205080204" pitchFamily="34" charset="-128"/>
                        <a:ea typeface="MS PGothic" panose="020B0600070205080204"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b="0" kern="1200" dirty="0">
                        <a:solidFill>
                          <a:schemeClr val="tx1"/>
                        </a:solidFill>
                        <a:effectLst/>
                        <a:latin typeface="MS PGothic" panose="020B0600070205080204" pitchFamily="34" charset="-128"/>
                        <a:ea typeface="MS PGothic" panose="020B0600070205080204" pitchFamily="34"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b="0" dirty="0">
                          <a:solidFill>
                            <a:schemeClr val="tx1"/>
                          </a:solidFill>
                          <a:latin typeface="MS PGothic" panose="020B0600070205080204" pitchFamily="34" charset="-128"/>
                          <a:ea typeface="MS PGothic" panose="020B0600070205080204" pitchFamily="34" charset="-128"/>
                        </a:rPr>
                        <a:t>秋山 祐樹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S PGothic" panose="020B0600070205080204" pitchFamily="34" charset="-128"/>
                          <a:ea typeface="MS PGothic" panose="020B0600070205080204" pitchFamily="34" charset="-128"/>
                        </a:rPr>
                        <a:t>東京都市大学</a:t>
                      </a:r>
                      <a:endParaRPr lang="ja-JP" altLang="ja-JP" sz="10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63254059"/>
                  </a:ext>
                </a:extLst>
              </a:tr>
              <a:tr h="2351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0" dirty="0">
                          <a:solidFill>
                            <a:schemeClr val="tx1"/>
                          </a:solidFill>
                          <a:effectLst/>
                          <a:latin typeface="MS PGothic" panose="020B0600070205080204" pitchFamily="34" charset="-128"/>
                          <a:ea typeface="MS PGothic" panose="020B0600070205080204" pitchFamily="34" charset="-128"/>
                        </a:rPr>
                        <a:t>人流ビッグデータ分析基盤とその活用</a:t>
                      </a:r>
                      <a:endParaRPr lang="en-US" altLang="ja-JP" sz="10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0" dirty="0">
                          <a:solidFill>
                            <a:schemeClr val="tx1"/>
                          </a:solidFill>
                          <a:effectLst/>
                          <a:latin typeface="MS PGothic" panose="020B0600070205080204" pitchFamily="34" charset="-128"/>
                          <a:ea typeface="MS PGothic" panose="020B0600070205080204" pitchFamily="34" charset="-128"/>
                        </a:rPr>
                        <a:t>加瀬 正和</a:t>
                      </a:r>
                      <a:endParaRPr lang="en-US" altLang="ja-JP" sz="10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000" b="0" kern="1200" dirty="0">
                          <a:solidFill>
                            <a:schemeClr val="tx1"/>
                          </a:solidFill>
                          <a:effectLst/>
                          <a:latin typeface="MS PGothic" panose="020B0600070205080204" pitchFamily="34" charset="-128"/>
                          <a:ea typeface="MS PGothic" panose="020B0600070205080204" pitchFamily="34" charset="-128"/>
                          <a:cs typeface="+mn-cs"/>
                        </a:rPr>
                        <a:t>ジオテクノロジーズ株式会社</a:t>
                      </a:r>
                    </a:p>
                    <a:p>
                      <a:r>
                        <a:rPr lang="ja-JP" altLang="en-US" sz="1000" b="0" kern="1200" dirty="0">
                          <a:solidFill>
                            <a:schemeClr val="tx1"/>
                          </a:solidFill>
                          <a:effectLst/>
                          <a:latin typeface="MS PGothic" panose="020B0600070205080204" pitchFamily="34" charset="-128"/>
                          <a:ea typeface="MS PGothic" panose="020B0600070205080204" pitchFamily="34" charset="-128"/>
                          <a:cs typeface="+mn-cs"/>
                        </a:rPr>
                        <a:t>デジタル データアナリティクス ディレクター</a:t>
                      </a:r>
                      <a:endParaRPr kumimoji="1" lang="ja-JP" altLang="en-US" sz="1000" b="0" dirty="0">
                        <a:solidFill>
                          <a:schemeClr val="tx1"/>
                        </a:solidFill>
                        <a:latin typeface="MS PGothic" panose="020B0600070205080204" pitchFamily="34" charset="-128"/>
                        <a:ea typeface="MS PGothic" panose="020B0600070205080204" pitchFamily="34"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7930817"/>
                  </a:ext>
                </a:extLst>
              </a:tr>
              <a:tr h="2351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人流データの活用用途の拡大</a:t>
                      </a:r>
                      <a:r>
                        <a:rPr lang="en-US" altLang="ja-JP" sz="10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a:t>
                      </a:r>
                      <a:r>
                        <a:rPr lang="ja-JP" altLang="en-US" sz="10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仮</a:t>
                      </a:r>
                      <a:r>
                        <a:rPr lang="en-US" altLang="ja-JP" sz="10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住川 俊多</a:t>
                      </a:r>
                      <a:endParaRPr lang="en-US" altLang="ja-JP" sz="10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b="0" dirty="0">
                          <a:solidFill>
                            <a:schemeClr val="tx1"/>
                          </a:solidFill>
                          <a:latin typeface="MS PGothic" panose="020B0600070205080204" pitchFamily="34" charset="-128"/>
                          <a:ea typeface="MS PGothic" panose="020B0600070205080204" pitchFamily="34" charset="-128"/>
                        </a:rPr>
                        <a:t>株式会社</a:t>
                      </a:r>
                      <a:r>
                        <a:rPr kumimoji="1" lang="en-US" altLang="ja-JP" sz="1000" b="0" dirty="0" err="1">
                          <a:solidFill>
                            <a:schemeClr val="tx1"/>
                          </a:solidFill>
                          <a:latin typeface="MS PGothic" panose="020B0600070205080204" pitchFamily="34" charset="-128"/>
                          <a:ea typeface="MS PGothic" panose="020B0600070205080204" pitchFamily="34" charset="-128"/>
                        </a:rPr>
                        <a:t>unerry</a:t>
                      </a:r>
                      <a:r>
                        <a:rPr kumimoji="1" lang="ja-JP" altLang="en-US" sz="1000" b="0" dirty="0">
                          <a:solidFill>
                            <a:schemeClr val="tx1"/>
                          </a:solidFill>
                          <a:latin typeface="MS PGothic" panose="020B0600070205080204" pitchFamily="34" charset="-128"/>
                          <a:ea typeface="MS PGothic" panose="020B0600070205080204" pitchFamily="34" charset="-128"/>
                        </a:rPr>
                        <a:t>　データビジネス</a:t>
                      </a:r>
                      <a:r>
                        <a:rPr kumimoji="1" lang="en-US" altLang="ja-JP" sz="1000" b="0" dirty="0">
                          <a:solidFill>
                            <a:schemeClr val="tx1"/>
                          </a:solidFill>
                          <a:latin typeface="MS PGothic" panose="020B0600070205080204" pitchFamily="34" charset="-128"/>
                          <a:ea typeface="MS PGothic" panose="020B0600070205080204" pitchFamily="34" charset="-128"/>
                        </a:rPr>
                        <a:t>VP</a:t>
                      </a:r>
                      <a:endParaRPr kumimoji="1" lang="ja-JP" altLang="en-US" sz="1000" b="0" dirty="0">
                        <a:solidFill>
                          <a:schemeClr val="tx1"/>
                        </a:solidFill>
                        <a:latin typeface="MS PGothic" panose="020B0600070205080204" pitchFamily="34" charset="-128"/>
                        <a:ea typeface="MS PGothic" panose="020B0600070205080204" pitchFamily="34"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7329757"/>
                  </a:ext>
                </a:extLst>
              </a:tr>
            </a:tbl>
          </a:graphicData>
        </a:graphic>
      </p:graphicFrame>
      <p:sp>
        <p:nvSpPr>
          <p:cNvPr id="18" name="テキスト ボックス 17">
            <a:extLst>
              <a:ext uri="{FF2B5EF4-FFF2-40B4-BE49-F238E27FC236}">
                <a16:creationId xmlns:a16="http://schemas.microsoft.com/office/drawing/2014/main" id="{715CED4C-8B96-B1D1-76E2-91ED9635C148}"/>
              </a:ext>
            </a:extLst>
          </p:cNvPr>
          <p:cNvSpPr txBox="1"/>
          <p:nvPr/>
        </p:nvSpPr>
        <p:spPr>
          <a:xfrm>
            <a:off x="8471251" y="739164"/>
            <a:ext cx="3313773" cy="1503297"/>
          </a:xfrm>
          <a:prstGeom prst="rect">
            <a:avLst/>
          </a:prstGeom>
          <a:noFill/>
        </p:spPr>
        <p:txBody>
          <a:bodyPr wrap="square">
            <a:spAutoFit/>
          </a:bodyPr>
          <a:lstStyle/>
          <a:p>
            <a:pPr algn="just">
              <a:lnSpc>
                <a:spcPts val="1640"/>
              </a:lnSpc>
            </a:pPr>
            <a:r>
              <a:rPr lang="ja-JP" altLang="en-US" sz="1200" kern="100">
                <a:latin typeface="MS PGothic" panose="020B0600070205080204" pitchFamily="34" charset="-128"/>
                <a:ea typeface="MS PGothic" panose="020B0600070205080204" pitchFamily="34" charset="-128"/>
                <a:cs typeface="Times New Roman" panose="02020603050405020304" pitchFamily="18" charset="0"/>
              </a:rPr>
              <a:t>地理空間は人類生存の基盤で、知の源泉でもあります。</a:t>
            </a:r>
            <a:r>
              <a:rPr lang="en-US" altLang="ja-JP" sz="1200" kern="100" dirty="0">
                <a:latin typeface="MS PGothic" panose="020B0600070205080204" pitchFamily="34" charset="-128"/>
                <a:ea typeface="MS PGothic" panose="020B0600070205080204" pitchFamily="34" charset="-128"/>
                <a:cs typeface="Times New Roman" panose="02020603050405020304" pitchFamily="18" charset="0"/>
              </a:rPr>
              <a:t> </a:t>
            </a:r>
            <a:r>
              <a:rPr lang="en-US" altLang="ja-JP" sz="1200" kern="100" dirty="0" err="1">
                <a:latin typeface="MS PGothic" panose="020B0600070205080204" pitchFamily="34" charset="-128"/>
                <a:ea typeface="MS PGothic" panose="020B0600070205080204" pitchFamily="34" charset="-128"/>
                <a:cs typeface="Times New Roman" panose="02020603050405020304" pitchFamily="18" charset="0"/>
              </a:rPr>
              <a:t>GeoAI</a:t>
            </a:r>
            <a:r>
              <a:rPr lang="ja-JP" altLang="en-US" sz="1200" kern="100">
                <a:latin typeface="MS PGothic" panose="020B0600070205080204" pitchFamily="34" charset="-128"/>
                <a:ea typeface="MS PGothic" panose="020B0600070205080204" pitchFamily="34" charset="-128"/>
                <a:cs typeface="Times New Roman" panose="02020603050405020304" pitchFamily="18" charset="0"/>
              </a:rPr>
              <a:t>は空間情報に優れる</a:t>
            </a:r>
            <a:r>
              <a:rPr lang="en-US" altLang="ja-JP" sz="1200" kern="100" dirty="0">
                <a:latin typeface="MS PGothic" panose="020B0600070205080204" pitchFamily="34" charset="-128"/>
                <a:ea typeface="MS PGothic" panose="020B0600070205080204" pitchFamily="34" charset="-128"/>
                <a:cs typeface="Times New Roman" panose="02020603050405020304" pitchFamily="18" charset="0"/>
              </a:rPr>
              <a:t>GIS</a:t>
            </a:r>
            <a:r>
              <a:rPr lang="ja-JP" altLang="en-US" sz="1200" kern="100">
                <a:latin typeface="MS PGothic" panose="020B0600070205080204" pitchFamily="34" charset="-128"/>
                <a:ea typeface="MS PGothic" panose="020B0600070205080204" pitchFamily="34" charset="-128"/>
                <a:cs typeface="Times New Roman" panose="02020603050405020304" pitchFamily="18" charset="0"/>
              </a:rPr>
              <a:t>と知識処理に優れた</a:t>
            </a:r>
            <a:r>
              <a:rPr lang="en-US" altLang="ja-JP" sz="1200" kern="100" dirty="0">
                <a:latin typeface="MS PGothic" panose="020B0600070205080204" pitchFamily="34" charset="-128"/>
                <a:ea typeface="MS PGothic" panose="020B0600070205080204" pitchFamily="34" charset="-128"/>
                <a:cs typeface="Times New Roman" panose="02020603050405020304" pitchFamily="18" charset="0"/>
              </a:rPr>
              <a:t>AI</a:t>
            </a:r>
            <a:r>
              <a:rPr lang="ja-JP" altLang="en-US" sz="1200" kern="100">
                <a:latin typeface="MS PGothic" panose="020B0600070205080204" pitchFamily="34" charset="-128"/>
                <a:ea typeface="MS PGothic" panose="020B0600070205080204" pitchFamily="34" charset="-128"/>
                <a:cs typeface="Times New Roman" panose="02020603050405020304" pitchFamily="18" charset="0"/>
              </a:rPr>
              <a:t>を融合し、</a:t>
            </a:r>
            <a:r>
              <a:rPr lang="en-US" altLang="ja-JP" sz="1200" kern="100" dirty="0">
                <a:latin typeface="MS PGothic" panose="020B0600070205080204" pitchFamily="34" charset="-128"/>
                <a:ea typeface="MS PGothic" panose="020B0600070205080204" pitchFamily="34" charset="-128"/>
                <a:cs typeface="Times New Roman" panose="02020603050405020304" pitchFamily="18" charset="0"/>
              </a:rPr>
              <a:t>GIS</a:t>
            </a:r>
            <a:r>
              <a:rPr lang="ja-JP" altLang="en-US" sz="1200" kern="100">
                <a:latin typeface="MS PGothic" panose="020B0600070205080204" pitchFamily="34" charset="-128"/>
                <a:ea typeface="MS PGothic" panose="020B0600070205080204" pitchFamily="34" charset="-128"/>
                <a:cs typeface="Times New Roman" panose="02020603050405020304" pitchFamily="18" charset="0"/>
              </a:rPr>
              <a:t>に新しいパラダイムをもたらします。本セミナーは昨年度の</a:t>
            </a:r>
            <a:r>
              <a:rPr lang="en-US" altLang="ja-JP" sz="1200" kern="100" dirty="0">
                <a:latin typeface="MS PGothic" panose="020B0600070205080204" pitchFamily="34" charset="-128"/>
                <a:ea typeface="MS PGothic" panose="020B0600070205080204" pitchFamily="34" charset="-128"/>
                <a:cs typeface="Times New Roman" panose="02020603050405020304" pitchFamily="18" charset="0"/>
              </a:rPr>
              <a:t>Open Talk</a:t>
            </a:r>
            <a:r>
              <a:rPr lang="ja-JP" altLang="en-US" sz="1200" kern="100">
                <a:latin typeface="MS PGothic" panose="020B0600070205080204" pitchFamily="34" charset="-128"/>
                <a:ea typeface="MS PGothic" panose="020B0600070205080204" pitchFamily="34" charset="-128"/>
                <a:cs typeface="Times New Roman" panose="02020603050405020304" pitchFamily="18" charset="0"/>
              </a:rPr>
              <a:t>と学会企画セッションを続けて、人流データの収集からマイニングおよびサービス提供までの表と裏をみて、体験して、課題を討議します。</a:t>
            </a:r>
            <a:endParaRPr lang="en-US" altLang="ja-JP" sz="1200" kern="100" dirty="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20" name="テキスト ボックス 19">
            <a:extLst>
              <a:ext uri="{FF2B5EF4-FFF2-40B4-BE49-F238E27FC236}">
                <a16:creationId xmlns:a16="http://schemas.microsoft.com/office/drawing/2014/main" id="{A6386857-D69C-0424-93A1-1AF82CFBA4D0}"/>
              </a:ext>
            </a:extLst>
          </p:cNvPr>
          <p:cNvSpPr txBox="1"/>
          <p:nvPr/>
        </p:nvSpPr>
        <p:spPr>
          <a:xfrm>
            <a:off x="6318911" y="2539815"/>
            <a:ext cx="5454716" cy="477054"/>
          </a:xfrm>
          <a:prstGeom prst="rect">
            <a:avLst/>
          </a:prstGeom>
          <a:solidFill>
            <a:schemeClr val="accent1">
              <a:lumMod val="75000"/>
            </a:schemeClr>
          </a:solidFill>
        </p:spPr>
        <p:txBody>
          <a:bodyPr wrap="square">
            <a:spAutoFit/>
          </a:bodyPr>
          <a:lstStyle/>
          <a:p>
            <a:pPr>
              <a:lnSpc>
                <a:spcPts val="1240"/>
              </a:lnSpc>
              <a:spcBef>
                <a:spcPts val="600"/>
              </a:spcBef>
            </a:pPr>
            <a:r>
              <a:rPr kumimoji="1" lang="ja-JP" altLang="en-US" sz="1400">
                <a:latin typeface="MS PGothic" panose="020B0600070205080204" pitchFamily="34" charset="-128"/>
                <a:ea typeface="MS PGothic" panose="020B0600070205080204" pitchFamily="34" charset="-128"/>
              </a:rPr>
              <a:t>パネル討論：</a:t>
            </a:r>
            <a:r>
              <a:rPr kumimoji="1" lang="en-US" altLang="ja-JP" sz="1400" dirty="0" err="1">
                <a:latin typeface="MS PGothic" panose="020B0600070205080204" pitchFamily="34" charset="-128"/>
                <a:ea typeface="MS PGothic" panose="020B0600070205080204" pitchFamily="34" charset="-128"/>
              </a:rPr>
              <a:t>GeoAI</a:t>
            </a:r>
            <a:r>
              <a:rPr kumimoji="1" lang="ja-JP" altLang="en-US" sz="1400">
                <a:latin typeface="MS PGothic" panose="020B0600070205080204" pitchFamily="34" charset="-128"/>
                <a:ea typeface="MS PGothic" panose="020B0600070205080204" pitchFamily="34" charset="-128"/>
              </a:rPr>
              <a:t>による人流データ技術の進化　（</a:t>
            </a:r>
            <a:r>
              <a:rPr kumimoji="1" lang="en-US" altLang="ja-JP" sz="1400" dirty="0">
                <a:latin typeface="MS PGothic" panose="020B0600070205080204" pitchFamily="34" charset="-128"/>
                <a:ea typeface="MS PGothic" panose="020B0600070205080204" pitchFamily="34" charset="-128"/>
              </a:rPr>
              <a:t>18:30-20:30) </a:t>
            </a:r>
          </a:p>
          <a:p>
            <a:pPr>
              <a:lnSpc>
                <a:spcPts val="1240"/>
              </a:lnSpc>
              <a:spcBef>
                <a:spcPts val="600"/>
              </a:spcBef>
            </a:pPr>
            <a:r>
              <a:rPr kumimoji="1" lang="ja-JP" altLang="en-US" sz="1400">
                <a:solidFill>
                  <a:srgbClr val="FFFFFF"/>
                </a:solidFill>
                <a:latin typeface="MS PGothic" panose="020B0600070205080204" pitchFamily="34" charset="-128"/>
                <a:ea typeface="MS PGothic" panose="020B0600070205080204" pitchFamily="34" charset="-128"/>
              </a:rPr>
              <a:t>モデレーター：秋本和紀　</a:t>
            </a:r>
            <a:r>
              <a:rPr lang="ja-JP" altLang="en-US" sz="1400" b="0" kern="1200">
                <a:solidFill>
                  <a:schemeClr val="tx1"/>
                </a:solidFill>
                <a:effectLst/>
                <a:latin typeface="MS PGothic" panose="020B0600070205080204" pitchFamily="34" charset="-128"/>
                <a:ea typeface="MS PGothic" panose="020B0600070205080204" pitchFamily="34" charset="-128"/>
                <a:cs typeface="+mn-cs"/>
              </a:rPr>
              <a:t>ジオテクノロジーズ株式会社</a:t>
            </a:r>
          </a:p>
        </p:txBody>
      </p:sp>
      <p:sp>
        <p:nvSpPr>
          <p:cNvPr id="16" name="テキスト ボックス 15">
            <a:extLst>
              <a:ext uri="{FF2B5EF4-FFF2-40B4-BE49-F238E27FC236}">
                <a16:creationId xmlns:a16="http://schemas.microsoft.com/office/drawing/2014/main" id="{8C0F4A91-DAED-5F7B-F92E-0AEEC3FBD61F}"/>
              </a:ext>
            </a:extLst>
          </p:cNvPr>
          <p:cNvSpPr txBox="1"/>
          <p:nvPr/>
        </p:nvSpPr>
        <p:spPr>
          <a:xfrm>
            <a:off x="1102351" y="2531203"/>
            <a:ext cx="5053820" cy="477054"/>
          </a:xfrm>
          <a:prstGeom prst="rect">
            <a:avLst/>
          </a:prstGeom>
          <a:solidFill>
            <a:schemeClr val="bg1">
              <a:lumMod val="65000"/>
              <a:lumOff val="35000"/>
            </a:schemeClr>
          </a:solidFill>
        </p:spPr>
        <p:txBody>
          <a:bodyPr wrap="square">
            <a:spAutoFit/>
          </a:bodyPr>
          <a:lstStyle/>
          <a:p>
            <a:pPr>
              <a:lnSpc>
                <a:spcPts val="1240"/>
              </a:lnSpc>
              <a:spcBef>
                <a:spcPts val="600"/>
              </a:spcBef>
            </a:pPr>
            <a:r>
              <a:rPr kumimoji="1" lang="ja-JP" altLang="en-US" sz="1400">
                <a:latin typeface="MS PGothic" panose="020B0600070205080204" pitchFamily="34" charset="-128"/>
                <a:ea typeface="MS PGothic" panose="020B0600070205080204" pitchFamily="34" charset="-128"/>
              </a:rPr>
              <a:t>ハンズオン　</a:t>
            </a:r>
            <a:r>
              <a:rPr kumimoji="1" lang="en-US" altLang="ja-JP" sz="1400" dirty="0" err="1">
                <a:latin typeface="MS PGothic" panose="020B0600070205080204" pitchFamily="34" charset="-128"/>
                <a:ea typeface="MS PGothic" panose="020B0600070205080204" pitchFamily="34" charset="-128"/>
              </a:rPr>
              <a:t>GeoAI</a:t>
            </a:r>
            <a:r>
              <a:rPr kumimoji="1" lang="ja-JP" altLang="en-US" sz="1400">
                <a:latin typeface="MS PGothic" panose="020B0600070205080204" pitchFamily="34" charset="-128"/>
                <a:ea typeface="MS PGothic" panose="020B0600070205080204" pitchFamily="34" charset="-128"/>
              </a:rPr>
              <a:t>実用への案内（</a:t>
            </a:r>
            <a:r>
              <a:rPr kumimoji="1" lang="en-US" altLang="ja-JP" sz="1400" dirty="0">
                <a:latin typeface="MS PGothic" panose="020B0600070205080204" pitchFamily="34" charset="-128"/>
                <a:ea typeface="MS PGothic" panose="020B0600070205080204" pitchFamily="34" charset="-128"/>
              </a:rPr>
              <a:t>16:00-18:00)  </a:t>
            </a:r>
          </a:p>
          <a:p>
            <a:pPr>
              <a:lnSpc>
                <a:spcPts val="1240"/>
              </a:lnSpc>
              <a:spcBef>
                <a:spcPts val="600"/>
              </a:spcBef>
            </a:pPr>
            <a:r>
              <a:rPr kumimoji="1" lang="ja-JP" altLang="en-US" sz="1400">
                <a:latin typeface="MS PGothic" panose="020B0600070205080204" pitchFamily="34" charset="-128"/>
                <a:ea typeface="MS PGothic" panose="020B0600070205080204" pitchFamily="34" charset="-128"/>
              </a:rPr>
              <a:t>モデレーター</a:t>
            </a:r>
            <a:r>
              <a:rPr kumimoji="1" lang="en-US" altLang="ja-JP" sz="1400" dirty="0">
                <a:latin typeface="MS PGothic" panose="020B0600070205080204" pitchFamily="34" charset="-128"/>
                <a:ea typeface="MS PGothic" panose="020B0600070205080204" pitchFamily="34" charset="-128"/>
              </a:rPr>
              <a:t>: </a:t>
            </a:r>
            <a:r>
              <a:rPr lang="ja-JP" altLang="en-US" sz="1400" kern="10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大場章弘</a:t>
            </a:r>
            <a:r>
              <a:rPr kumimoji="1" lang="ja-JP" altLang="en-US" sz="1400">
                <a:solidFill>
                  <a:srgbClr val="FFFFFF"/>
                </a:solidFill>
                <a:latin typeface="MS PGothic" panose="020B0600070205080204" pitchFamily="34" charset="-128"/>
                <a:ea typeface="MS PGothic" panose="020B0600070205080204" pitchFamily="34" charset="-128"/>
              </a:rPr>
              <a:t>　</a:t>
            </a:r>
            <a:r>
              <a:rPr kumimoji="1" lang="ja-JP" altLang="en-US" sz="1400">
                <a:solidFill>
                  <a:schemeClr val="tx1"/>
                </a:solidFill>
                <a:latin typeface="MS PGothic" panose="020B0600070205080204" pitchFamily="34" charset="-128"/>
                <a:ea typeface="MS PGothic" panose="020B0600070205080204" pitchFamily="34" charset="-128"/>
              </a:rPr>
              <a:t>中央大学</a:t>
            </a:r>
          </a:p>
        </p:txBody>
      </p:sp>
      <p:graphicFrame>
        <p:nvGraphicFramePr>
          <p:cNvPr id="17" name="表 8">
            <a:extLst>
              <a:ext uri="{FF2B5EF4-FFF2-40B4-BE49-F238E27FC236}">
                <a16:creationId xmlns:a16="http://schemas.microsoft.com/office/drawing/2014/main" id="{10FCAA1A-38A7-B851-8EFC-919217C8147A}"/>
              </a:ext>
            </a:extLst>
          </p:cNvPr>
          <p:cNvGraphicFramePr>
            <a:graphicFrameLocks noGrp="1"/>
          </p:cNvGraphicFramePr>
          <p:nvPr>
            <p:extLst>
              <p:ext uri="{D42A27DB-BD31-4B8C-83A1-F6EECF244321}">
                <p14:modId xmlns:p14="http://schemas.microsoft.com/office/powerpoint/2010/main" val="3857042258"/>
              </p:ext>
            </p:extLst>
          </p:nvPr>
        </p:nvGraphicFramePr>
        <p:xfrm>
          <a:off x="1081429" y="4065415"/>
          <a:ext cx="5053820" cy="1859280"/>
        </p:xfrm>
        <a:graphic>
          <a:graphicData uri="http://schemas.openxmlformats.org/drawingml/2006/table">
            <a:tbl>
              <a:tblPr firstRow="1" bandRow="1">
                <a:tableStyleId>{5C22544A-7EE6-4342-B048-85BDC9FD1C3A}</a:tableStyleId>
              </a:tblPr>
              <a:tblGrid>
                <a:gridCol w="1122090">
                  <a:extLst>
                    <a:ext uri="{9D8B030D-6E8A-4147-A177-3AD203B41FA5}">
                      <a16:colId xmlns:a16="http://schemas.microsoft.com/office/drawing/2014/main" val="986999317"/>
                    </a:ext>
                  </a:extLst>
                </a:gridCol>
                <a:gridCol w="2236161">
                  <a:extLst>
                    <a:ext uri="{9D8B030D-6E8A-4147-A177-3AD203B41FA5}">
                      <a16:colId xmlns:a16="http://schemas.microsoft.com/office/drawing/2014/main" val="2113029143"/>
                    </a:ext>
                  </a:extLst>
                </a:gridCol>
                <a:gridCol w="1695569">
                  <a:extLst>
                    <a:ext uri="{9D8B030D-6E8A-4147-A177-3AD203B41FA5}">
                      <a16:colId xmlns:a16="http://schemas.microsoft.com/office/drawing/2014/main" val="2718974715"/>
                    </a:ext>
                  </a:extLst>
                </a:gridCol>
              </a:tblGrid>
              <a:tr h="2800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Times New Roman" panose="02020603050405020304" pitchFamily="18" charset="0"/>
                          <a:ea typeface="MS PGothic" panose="020B0600070205080204" pitchFamily="34" charset="-128"/>
                          <a:cs typeface="Times New Roman" panose="02020603050405020304" pitchFamily="18" charset="0"/>
                        </a:rPr>
                        <a:t>LLM-Geo, AI-Powered GIS</a:t>
                      </a:r>
                      <a:endParaRPr lang="en-US" altLang="ja-JP" sz="1000" kern="100" baseline="30000" dirty="0">
                        <a:solidFill>
                          <a:schemeClr val="tx1"/>
                        </a:solidFill>
                        <a:effectLst/>
                        <a:latin typeface="Times New Roman" panose="02020603050405020304" pitchFamily="18" charset="0"/>
                        <a:ea typeface="MS PGothic" panose="020B0600070205080204" pitchFamily="34"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1"/>
                          </a:solidFill>
                          <a:latin typeface="Times New Roman" panose="02020603050405020304" pitchFamily="18" charset="0"/>
                          <a:ea typeface="MS PGothic" panose="020B0600070205080204" pitchFamily="34" charset="-128"/>
                          <a:cs typeface="Times New Roman" panose="02020603050405020304" pitchFamily="18" charset="0"/>
                        </a:rPr>
                        <a:t>Explorer the Autonomous GIS through LLM-Geo</a:t>
                      </a:r>
                      <a:r>
                        <a:rPr kumimoji="1" lang="en-US" altLang="ja-JP" sz="1000" baseline="30000" dirty="0">
                          <a:solidFill>
                            <a:schemeClr val="tx1"/>
                          </a:solidFill>
                          <a:latin typeface="Times New Roman" panose="02020603050405020304" pitchFamily="18" charset="0"/>
                          <a:ea typeface="MS PGothic" panose="020B0600070205080204" pitchFamily="34" charset="-128"/>
                          <a:cs typeface="Times New Roman" panose="02020603050405020304" pitchFamily="18" charset="0"/>
                        </a:rPr>
                        <a:t>*2</a:t>
                      </a:r>
                      <a:r>
                        <a:rPr kumimoji="1" lang="en-US" altLang="ja-JP" sz="1000" dirty="0">
                          <a:solidFill>
                            <a:schemeClr val="tx1"/>
                          </a:solidFill>
                          <a:latin typeface="Times New Roman" panose="02020603050405020304" pitchFamily="18" charset="0"/>
                          <a:ea typeface="MS PGothic" panose="020B0600070205080204" pitchFamily="34" charset="-128"/>
                          <a:cs typeface="Times New Roman" panose="02020603050405020304" pitchFamily="18" charset="0"/>
                        </a:rPr>
                        <a:t>. Learn with practical case studies on</a:t>
                      </a:r>
                      <a:r>
                        <a:rPr kumimoji="1" lang="ja-JP" altLang="en-US" sz="1000" dirty="0">
                          <a:solidFill>
                            <a:schemeClr val="tx1"/>
                          </a:solidFill>
                          <a:latin typeface="Times New Roman" panose="02020603050405020304" pitchFamily="18" charset="0"/>
                          <a:ea typeface="MS PGothic" panose="020B0600070205080204" pitchFamily="34" charset="-128"/>
                          <a:cs typeface="Times New Roman" panose="02020603050405020304" pitchFamily="18" charset="0"/>
                        </a:rPr>
                        <a:t> </a:t>
                      </a:r>
                      <a:r>
                        <a:rPr kumimoji="1" lang="en-US" altLang="ja-JP" sz="1000" dirty="0">
                          <a:solidFill>
                            <a:schemeClr val="tx1"/>
                          </a:solidFill>
                          <a:latin typeface="Times New Roman" panose="02020603050405020304" pitchFamily="18" charset="0"/>
                          <a:ea typeface="MS PGothic" panose="020B0600070205080204" pitchFamily="34" charset="-128"/>
                          <a:cs typeface="Times New Roman" panose="02020603050405020304" pitchFamily="18" charset="0"/>
                        </a:rPr>
                        <a:t>counting population living near hazardous wastes, human mobility data retrieval and trend visualization, and COVID-19 death rate analysis and visualization at the US county level.</a:t>
                      </a:r>
                      <a:endParaRPr kumimoji="1" lang="ja-JP" altLang="en-US" sz="1000" dirty="0">
                        <a:solidFill>
                          <a:schemeClr val="tx1"/>
                        </a:solidFill>
                        <a:latin typeface="Times New Roman" panose="02020603050405020304" pitchFamily="18" charset="0"/>
                        <a:ea typeface="MS PGothic" panose="020B0600070205080204" pitchFamily="34"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kern="1200" dirty="0">
                          <a:solidFill>
                            <a:schemeClr val="tx1"/>
                          </a:solidFill>
                          <a:latin typeface="Times New Roman" panose="02020603050405020304" pitchFamily="18" charset="0"/>
                          <a:ea typeface="MS PGothic" panose="020B0600070205080204" pitchFamily="34" charset="-128"/>
                          <a:cs typeface="Times New Roman" panose="02020603050405020304" pitchFamily="18" charset="0"/>
                        </a:rPr>
                        <a:t>Akihiro</a:t>
                      </a:r>
                      <a:r>
                        <a:rPr kumimoji="1" lang="ja-JP" altLang="en-US" sz="1000" kern="1200" dirty="0">
                          <a:solidFill>
                            <a:schemeClr val="tx1"/>
                          </a:solidFill>
                          <a:latin typeface="Times New Roman" panose="02020603050405020304" pitchFamily="18" charset="0"/>
                          <a:ea typeface="MS PGothic" panose="020B0600070205080204" pitchFamily="34" charset="-128"/>
                          <a:cs typeface="Times New Roman" panose="02020603050405020304" pitchFamily="18" charset="0"/>
                        </a:rPr>
                        <a:t> </a:t>
                      </a:r>
                      <a:r>
                        <a:rPr kumimoji="1" lang="en-US" altLang="ja-JP" sz="1000" kern="1200" dirty="0">
                          <a:solidFill>
                            <a:schemeClr val="tx1"/>
                          </a:solidFill>
                          <a:latin typeface="Times New Roman" panose="02020603050405020304" pitchFamily="18" charset="0"/>
                          <a:ea typeface="MS PGothic" panose="020B0600070205080204" pitchFamily="34" charset="-128"/>
                          <a:cs typeface="Times New Roman" panose="02020603050405020304" pitchFamily="18" charset="0"/>
                        </a:rPr>
                        <a:t>OBA (Chuo University)</a:t>
                      </a:r>
                      <a:r>
                        <a:rPr kumimoji="1" lang="ja-JP" altLang="en-US" sz="1000" kern="1200" dirty="0">
                          <a:solidFill>
                            <a:schemeClr val="tx1"/>
                          </a:solidFill>
                          <a:latin typeface="Times New Roman" panose="02020603050405020304" pitchFamily="18" charset="0"/>
                          <a:ea typeface="MS PGothic" panose="020B0600070205080204" pitchFamily="34" charset="-128"/>
                          <a:cs typeface="Times New Roman" panose="02020603050405020304" pitchFamily="18" charset="0"/>
                        </a:rPr>
                        <a:t> </a:t>
                      </a:r>
                      <a:r>
                        <a:rPr kumimoji="1" lang="en-US" altLang="ja-JP" sz="1000" kern="1200" dirty="0">
                          <a:solidFill>
                            <a:schemeClr val="tx1"/>
                          </a:solidFill>
                          <a:latin typeface="Times New Roman" panose="02020603050405020304" pitchFamily="18" charset="0"/>
                          <a:ea typeface="MS PGothic" panose="020B0600070205080204" pitchFamily="34" charset="-128"/>
                          <a:cs typeface="Times New Roman" panose="02020603050405020304" pitchFamily="18" charset="0"/>
                        </a:rPr>
                        <a:t>supported</a:t>
                      </a:r>
                      <a:r>
                        <a:rPr kumimoji="1" lang="ja-JP" altLang="en-US" sz="1000" kern="1200" dirty="0">
                          <a:solidFill>
                            <a:schemeClr val="tx1"/>
                          </a:solidFill>
                          <a:latin typeface="Times New Roman" panose="02020603050405020304" pitchFamily="18" charset="0"/>
                          <a:ea typeface="MS PGothic" panose="020B0600070205080204" pitchFamily="34" charset="-128"/>
                          <a:cs typeface="Times New Roman" panose="02020603050405020304" pitchFamily="18" charset="0"/>
                        </a:rPr>
                        <a:t> </a:t>
                      </a:r>
                      <a:r>
                        <a:rPr kumimoji="1" lang="en-US" altLang="ja-JP" sz="1000" kern="1200" dirty="0">
                          <a:solidFill>
                            <a:schemeClr val="tx1"/>
                          </a:solidFill>
                          <a:latin typeface="Times New Roman" panose="02020603050405020304" pitchFamily="18" charset="0"/>
                          <a:ea typeface="MS PGothic" panose="020B0600070205080204" pitchFamily="34" charset="-128"/>
                          <a:cs typeface="Times New Roman" panose="02020603050405020304" pitchFamily="18" charset="0"/>
                        </a:rPr>
                        <a:t>by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kern="1200" dirty="0">
                          <a:solidFill>
                            <a:schemeClr val="tx1"/>
                          </a:solidFill>
                          <a:latin typeface="Times New Roman" panose="02020603050405020304" pitchFamily="18" charset="0"/>
                          <a:ea typeface="MS PGothic" panose="020B0600070205080204" pitchFamily="34" charset="-128"/>
                          <a:cs typeface="Times New Roman" panose="02020603050405020304" pitchFamily="18" charset="0"/>
                        </a:rPr>
                        <a:t>Mr. Huan Ning &amp; Dr. </a:t>
                      </a:r>
                      <a:r>
                        <a:rPr kumimoji="1" lang="en-US" altLang="ja-JP" sz="1000" kern="1200" dirty="0" err="1">
                          <a:solidFill>
                            <a:schemeClr val="tx1"/>
                          </a:solidFill>
                          <a:latin typeface="Times New Roman" panose="02020603050405020304" pitchFamily="18" charset="0"/>
                          <a:ea typeface="MS PGothic" panose="020B0600070205080204" pitchFamily="34" charset="-128"/>
                          <a:cs typeface="Times New Roman" panose="02020603050405020304" pitchFamily="18" charset="0"/>
                        </a:rPr>
                        <a:t>Zhenlong</a:t>
                      </a:r>
                      <a:r>
                        <a:rPr kumimoji="1" lang="en-US" altLang="ja-JP" sz="1000" kern="1200" dirty="0">
                          <a:solidFill>
                            <a:schemeClr val="tx1"/>
                          </a:solidFill>
                          <a:latin typeface="Times New Roman" panose="02020603050405020304" pitchFamily="18" charset="0"/>
                          <a:ea typeface="MS PGothic" panose="020B0600070205080204" pitchFamily="34" charset="-128"/>
                          <a:cs typeface="Times New Roman" panose="02020603050405020304" pitchFamily="18" charset="0"/>
                        </a:rPr>
                        <a:t> Li</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kern="1200" dirty="0">
                          <a:solidFill>
                            <a:schemeClr val="tx1"/>
                          </a:solidFill>
                          <a:latin typeface="Times New Roman" panose="02020603050405020304" pitchFamily="18" charset="0"/>
                          <a:ea typeface="MS PGothic" panose="020B0600070205080204" pitchFamily="34" charset="-128"/>
                          <a:cs typeface="Times New Roman" panose="02020603050405020304" pitchFamily="18" charset="0"/>
                        </a:rPr>
                        <a:t>(Department of Geography in Pennsylvania State University)</a:t>
                      </a:r>
                      <a:endParaRPr kumimoji="1" lang="ja-JP" altLang="en-US" sz="1000" kern="1200" dirty="0">
                        <a:solidFill>
                          <a:schemeClr val="tx1"/>
                        </a:solidFill>
                        <a:latin typeface="Times New Roman" panose="02020603050405020304" pitchFamily="18" charset="0"/>
                        <a:ea typeface="MS PGothic" panose="020B0600070205080204" pitchFamily="34"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37225"/>
                  </a:ext>
                </a:extLst>
              </a:tr>
              <a:tr h="205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kern="1200" dirty="0">
                          <a:solidFill>
                            <a:schemeClr val="tx1"/>
                          </a:solidFill>
                          <a:effectLst/>
                          <a:latin typeface="MS PGothic" panose="020B0600070205080204" pitchFamily="34" charset="-128"/>
                          <a:ea typeface="MS PGothic" panose="020B0600070205080204" pitchFamily="34" charset="-128"/>
                          <a:cs typeface="+mn-cs"/>
                        </a:rPr>
                        <a:t>ChatGPT </a:t>
                      </a:r>
                      <a:r>
                        <a:rPr lang="en-US" altLang="ja-JP" sz="1000" kern="1200" dirty="0" err="1">
                          <a:solidFill>
                            <a:schemeClr val="tx1"/>
                          </a:solidFill>
                          <a:effectLst/>
                          <a:latin typeface="MS PGothic" panose="020B0600070205080204" pitchFamily="34" charset="-128"/>
                          <a:ea typeface="MS PGothic" panose="020B0600070205080204" pitchFamily="34" charset="-128"/>
                          <a:cs typeface="+mn-cs"/>
                        </a:rPr>
                        <a:t>Addin</a:t>
                      </a:r>
                      <a:r>
                        <a:rPr lang="en-US" altLang="ja-JP" sz="1000" kern="1200" dirty="0">
                          <a:solidFill>
                            <a:schemeClr val="tx1"/>
                          </a:solidFill>
                          <a:effectLst/>
                          <a:latin typeface="MS PGothic" panose="020B0600070205080204" pitchFamily="34" charset="-128"/>
                          <a:ea typeface="MS PGothic" panose="020B0600070205080204" pitchFamily="34" charset="-128"/>
                          <a:cs typeface="+mn-cs"/>
                        </a:rPr>
                        <a:t> on ArcGIS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b="0" kern="100" dirty="0" err="1">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Addin</a:t>
                      </a:r>
                      <a:r>
                        <a:rPr lang="en-US" altLang="ja-JP" sz="10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 ChatGPT ArcGIS Pro 3.1</a:t>
                      </a:r>
                      <a:r>
                        <a:rPr lang="en-US" altLang="ja-JP" sz="1000" b="0" kern="100" baseline="300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*3 </a:t>
                      </a:r>
                      <a:r>
                        <a:rPr lang="ja-JP" altLang="en-US" sz="10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を活用し、商圏分析等の</a:t>
                      </a:r>
                      <a:r>
                        <a:rPr lang="en-US" altLang="ja-JP" sz="10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GIS</a:t>
                      </a:r>
                      <a:r>
                        <a:rPr lang="ja-JP" altLang="en-US" sz="10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解析や地図生成の実践を行います。</a:t>
                      </a:r>
                      <a:endParaRPr lang="en-US" altLang="ja-JP" sz="10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200" dirty="0">
                          <a:solidFill>
                            <a:schemeClr val="tx1"/>
                          </a:solidFill>
                          <a:effectLst/>
                          <a:latin typeface="MS PGothic" panose="020B0600070205080204" pitchFamily="34" charset="-128"/>
                          <a:ea typeface="MS PGothic" panose="020B0600070205080204" pitchFamily="34" charset="-128"/>
                          <a:cs typeface="+mn-cs"/>
                        </a:rPr>
                        <a:t>大場章弘</a:t>
                      </a:r>
                      <a:endParaRPr lang="en-US" altLang="ja-JP" sz="1000" kern="1200" dirty="0">
                        <a:solidFill>
                          <a:schemeClr val="tx1"/>
                        </a:solidFill>
                        <a:effectLst/>
                        <a:latin typeface="MS PGothic" panose="020B0600070205080204" pitchFamily="34" charset="-128"/>
                        <a:ea typeface="MS PGothic" panose="020B0600070205080204"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S PGothic" panose="020B0600070205080204" pitchFamily="34" charset="-128"/>
                          <a:ea typeface="MS PGothic" panose="020B0600070205080204" pitchFamily="34" charset="-128"/>
                        </a:rPr>
                        <a:t>中央大学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7930817"/>
                  </a:ext>
                </a:extLst>
              </a:tr>
            </a:tbl>
          </a:graphicData>
        </a:graphic>
      </p:graphicFrame>
      <p:sp>
        <p:nvSpPr>
          <p:cNvPr id="4" name="テキスト ボックス 3">
            <a:extLst>
              <a:ext uri="{FF2B5EF4-FFF2-40B4-BE49-F238E27FC236}">
                <a16:creationId xmlns:a16="http://schemas.microsoft.com/office/drawing/2014/main" id="{181A02E6-67AD-3064-F8E4-8FBC1919C868}"/>
              </a:ext>
            </a:extLst>
          </p:cNvPr>
          <p:cNvSpPr txBox="1"/>
          <p:nvPr/>
        </p:nvSpPr>
        <p:spPr>
          <a:xfrm>
            <a:off x="1052719" y="3148912"/>
            <a:ext cx="5075304" cy="830997"/>
          </a:xfrm>
          <a:prstGeom prst="rect">
            <a:avLst/>
          </a:prstGeom>
          <a:noFill/>
        </p:spPr>
        <p:txBody>
          <a:bodyPr wrap="square">
            <a:spAutoFit/>
          </a:bodyPr>
          <a:lstStyle/>
          <a:p>
            <a:pPr algn="just"/>
            <a:r>
              <a:rPr lang="ja-JP" altLang="en-US" sz="1200" b="0" kern="10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国内外において開発途上の対話型生成系</a:t>
            </a:r>
            <a:r>
              <a:rPr lang="en-US" altLang="ja-JP" sz="12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AI</a:t>
            </a:r>
            <a:r>
              <a:rPr lang="ja-JP" altLang="en-US" sz="1200" b="0" kern="10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と</a:t>
            </a:r>
            <a:r>
              <a:rPr lang="en-US" altLang="ja-JP" sz="1200" kern="100" dirty="0">
                <a:latin typeface="MS PGothic" panose="020B0600070205080204" pitchFamily="34" charset="-128"/>
                <a:ea typeface="MS PGothic" panose="020B0600070205080204" pitchFamily="34" charset="-128"/>
                <a:cs typeface="Times New Roman" panose="02020603050405020304" pitchFamily="18" charset="0"/>
              </a:rPr>
              <a:t>GIS</a:t>
            </a:r>
            <a:r>
              <a:rPr lang="ja-JP" altLang="en-US" sz="1200" kern="100">
                <a:latin typeface="MS PGothic" panose="020B0600070205080204" pitchFamily="34" charset="-128"/>
                <a:ea typeface="MS PGothic" panose="020B0600070205080204" pitchFamily="34" charset="-128"/>
                <a:cs typeface="Times New Roman" panose="02020603050405020304" pitchFamily="18" charset="0"/>
              </a:rPr>
              <a:t>を</a:t>
            </a:r>
            <a:r>
              <a:rPr lang="ja-JP" altLang="en-US" sz="1200" b="0" kern="10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連携させた</a:t>
            </a:r>
            <a:r>
              <a:rPr lang="en-US" altLang="ja-JP" sz="1200" b="0" kern="100" dirty="0" err="1">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GeoAI</a:t>
            </a:r>
            <a:r>
              <a:rPr lang="ja-JP" altLang="en-US" sz="1200" b="0" kern="10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の</a:t>
            </a:r>
            <a:r>
              <a:rPr lang="ja-JP" altLang="en-US" sz="1200" kern="100">
                <a:latin typeface="MS PGothic" panose="020B0600070205080204" pitchFamily="34" charset="-128"/>
                <a:ea typeface="MS PGothic" panose="020B0600070205080204" pitchFamily="34" charset="-128"/>
                <a:cs typeface="Times New Roman" panose="02020603050405020304" pitchFamily="18" charset="0"/>
              </a:rPr>
              <a:t>ツールを取り上げ、</a:t>
            </a:r>
            <a:r>
              <a:rPr lang="ja-JP" altLang="en-US" sz="1200" b="0" kern="10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体感するハンズオンセッションを行います。昨年の</a:t>
            </a:r>
            <a:r>
              <a:rPr lang="en-US" altLang="ja-JP" sz="12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GISA</a:t>
            </a:r>
            <a:r>
              <a:rPr lang="ja-JP" altLang="en-US" sz="1200" b="0" kern="10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大会のハンズオンを復習しながら完成度アップを目指します。参加者はご自身の</a:t>
            </a:r>
            <a:r>
              <a:rPr lang="en-US" altLang="ja-JP" sz="12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PC</a:t>
            </a:r>
            <a:r>
              <a:rPr lang="ja-JP" altLang="en-US" sz="1200" b="0" kern="10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にリモートデスクトップを事前にインストールしてください。</a:t>
            </a:r>
            <a:endParaRPr lang="en-US" altLang="ja-JP" sz="1200" kern="100" dirty="0">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4C2B988E-12BB-7928-FE8D-BC7FA490019C}"/>
              </a:ext>
            </a:extLst>
          </p:cNvPr>
          <p:cNvSpPr txBox="1"/>
          <p:nvPr/>
        </p:nvSpPr>
        <p:spPr>
          <a:xfrm>
            <a:off x="1081429" y="5991320"/>
            <a:ext cx="4934888" cy="430887"/>
          </a:xfrm>
          <a:prstGeom prst="rect">
            <a:avLst/>
          </a:prstGeom>
          <a:noFill/>
        </p:spPr>
        <p:txBody>
          <a:bodyPr wrap="square" rtlCol="0">
            <a:spAutoFit/>
          </a:bodyPr>
          <a:lstStyle/>
          <a:p>
            <a:r>
              <a:rPr kumimoji="1" lang="en-US" altLang="ja-JP" sz="1100" dirty="0"/>
              <a:t>*2 LLM-Geo</a:t>
            </a:r>
            <a:r>
              <a:rPr kumimoji="1" lang="ja-JP" altLang="en-US" sz="1100" dirty="0"/>
              <a:t>は</a:t>
            </a:r>
            <a:r>
              <a:rPr kumimoji="1" lang="en-US" altLang="ja-JP" sz="1100" kern="1200" dirty="0">
                <a:solidFill>
                  <a:schemeClr val="tx1"/>
                </a:solidFill>
                <a:latin typeface="Times New Roman" panose="02020603050405020304" pitchFamily="18" charset="0"/>
                <a:ea typeface="MS PGothic" panose="020B0600070205080204" pitchFamily="34" charset="-128"/>
                <a:cs typeface="Times New Roman" panose="02020603050405020304" pitchFamily="18" charset="0"/>
              </a:rPr>
              <a:t>Mr. Huan Ning &amp; Dr. </a:t>
            </a:r>
            <a:r>
              <a:rPr kumimoji="1" lang="en-US" altLang="ja-JP" sz="1100" kern="1200" dirty="0" err="1">
                <a:solidFill>
                  <a:schemeClr val="tx1"/>
                </a:solidFill>
                <a:latin typeface="Times New Roman" panose="02020603050405020304" pitchFamily="18" charset="0"/>
                <a:ea typeface="MS PGothic" panose="020B0600070205080204" pitchFamily="34" charset="-128"/>
                <a:cs typeface="Times New Roman" panose="02020603050405020304" pitchFamily="18" charset="0"/>
              </a:rPr>
              <a:t>Zhenlong</a:t>
            </a:r>
            <a:r>
              <a:rPr kumimoji="1" lang="en-US" altLang="ja-JP" sz="1100" kern="1200" dirty="0">
                <a:solidFill>
                  <a:schemeClr val="tx1"/>
                </a:solidFill>
                <a:latin typeface="Times New Roman" panose="02020603050405020304" pitchFamily="18" charset="0"/>
                <a:ea typeface="MS PGothic" panose="020B0600070205080204" pitchFamily="34" charset="-128"/>
                <a:cs typeface="Times New Roman" panose="02020603050405020304" pitchFamily="18" charset="0"/>
              </a:rPr>
              <a:t> Li</a:t>
            </a:r>
            <a:r>
              <a:rPr kumimoji="1" lang="ja-JP" altLang="en-US" sz="1100" dirty="0">
                <a:latin typeface="Times New Roman" panose="02020603050405020304" pitchFamily="18" charset="0"/>
                <a:ea typeface="MS PGothic" panose="020B0600070205080204" pitchFamily="34" charset="-128"/>
                <a:cs typeface="Times New Roman" panose="02020603050405020304" pitchFamily="18" charset="0"/>
              </a:rPr>
              <a:t>による開発中の</a:t>
            </a:r>
            <a:r>
              <a:rPr kumimoji="1" lang="en-US" altLang="ja-JP" sz="1100" dirty="0" err="1">
                <a:latin typeface="Times New Roman" panose="02020603050405020304" pitchFamily="18" charset="0"/>
                <a:ea typeface="MS PGothic" panose="020B0600070205080204" pitchFamily="34" charset="-128"/>
                <a:cs typeface="Times New Roman" panose="02020603050405020304" pitchFamily="18" charset="0"/>
              </a:rPr>
              <a:t>GeoAI</a:t>
            </a:r>
            <a:r>
              <a:rPr kumimoji="1" lang="ja-JP" altLang="en-US" sz="1100" dirty="0">
                <a:latin typeface="Times New Roman" panose="02020603050405020304" pitchFamily="18" charset="0"/>
                <a:ea typeface="MS PGothic" panose="020B0600070205080204" pitchFamily="34" charset="-128"/>
                <a:cs typeface="Times New Roman" panose="02020603050405020304" pitchFamily="18" charset="0"/>
              </a:rPr>
              <a:t>ツール</a:t>
            </a:r>
            <a:r>
              <a:rPr kumimoji="1" lang="en-US" altLang="ja-JP" sz="1100" dirty="0">
                <a:latin typeface="Times New Roman" panose="02020603050405020304" pitchFamily="18" charset="0"/>
                <a:ea typeface="MS PGothic" panose="020B0600070205080204" pitchFamily="34" charset="-128"/>
                <a:cs typeface="Times New Roman" panose="02020603050405020304" pitchFamily="18" charset="0"/>
              </a:rPr>
              <a:t>/ </a:t>
            </a:r>
            <a:r>
              <a:rPr kumimoji="1" lang="en-US" altLang="ja-JP" sz="1100" dirty="0"/>
              <a:t>*3, </a:t>
            </a:r>
            <a:r>
              <a:rPr lang="en-US" altLang="ja-JP" sz="1100" b="0" kern="100" dirty="0" err="1">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Addin</a:t>
            </a:r>
            <a:r>
              <a:rPr lang="en-US" altLang="ja-JP" sz="11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 </a:t>
            </a:r>
            <a:r>
              <a:rPr lang="en-US" altLang="ja-JP" sz="1100" b="0" kern="100" dirty="0" err="1">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ChatGPT</a:t>
            </a:r>
            <a:r>
              <a:rPr lang="en-US" altLang="ja-JP" sz="11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 ArcGIS Pro 3.1</a:t>
            </a:r>
            <a:r>
              <a:rPr kumimoji="1" lang="ja-JP" altLang="en-US" sz="1100" kern="100" dirty="0">
                <a:latin typeface="MS PGothic" panose="020B0600070205080204" pitchFamily="34" charset="-128"/>
                <a:ea typeface="MS PGothic" panose="020B0600070205080204" pitchFamily="34" charset="-128"/>
                <a:cs typeface="Times New Roman" panose="02020603050405020304" pitchFamily="18" charset="0"/>
              </a:rPr>
              <a:t>は</a:t>
            </a:r>
            <a:r>
              <a:rPr kumimoji="1" lang="en-US" altLang="ja-JP" sz="1100" kern="100" dirty="0" err="1">
                <a:latin typeface="MS PGothic" panose="020B0600070205080204" pitchFamily="34" charset="-128"/>
                <a:ea typeface="MS PGothic" panose="020B0600070205080204" pitchFamily="34" charset="-128"/>
                <a:cs typeface="Times New Roman" panose="02020603050405020304" pitchFamily="18" charset="0"/>
              </a:rPr>
              <a:t>nicoGIS</a:t>
            </a:r>
            <a:r>
              <a:rPr kumimoji="1" lang="ja-JP" altLang="en-US" sz="1100" kern="100" dirty="0">
                <a:latin typeface="MS PGothic" panose="020B0600070205080204" pitchFamily="34" charset="-128"/>
                <a:ea typeface="MS PGothic" panose="020B0600070205080204" pitchFamily="34" charset="-128"/>
                <a:cs typeface="Times New Roman" panose="02020603050405020304" pitchFamily="18" charset="0"/>
              </a:rPr>
              <a:t>が開発したものです。</a:t>
            </a:r>
            <a:endParaRPr kumimoji="1" lang="ja-JP" altLang="en-US" sz="1100" dirty="0"/>
          </a:p>
        </p:txBody>
      </p:sp>
      <p:sp>
        <p:nvSpPr>
          <p:cNvPr id="11" name="テキスト ボックス 10">
            <a:extLst>
              <a:ext uri="{FF2B5EF4-FFF2-40B4-BE49-F238E27FC236}">
                <a16:creationId xmlns:a16="http://schemas.microsoft.com/office/drawing/2014/main" id="{65A4C58A-162E-12E8-AAEA-D698925FD43A}"/>
              </a:ext>
            </a:extLst>
          </p:cNvPr>
          <p:cNvSpPr txBox="1"/>
          <p:nvPr/>
        </p:nvSpPr>
        <p:spPr>
          <a:xfrm>
            <a:off x="6246946" y="3141209"/>
            <a:ext cx="5454716" cy="830997"/>
          </a:xfrm>
          <a:prstGeom prst="rect">
            <a:avLst/>
          </a:prstGeom>
          <a:noFill/>
        </p:spPr>
        <p:txBody>
          <a:bodyPr wrap="square">
            <a:spAutoFit/>
          </a:bodyPr>
          <a:lstStyle/>
          <a:p>
            <a:pPr algn="just"/>
            <a:r>
              <a:rPr lang="ja-JP" altLang="en-US" sz="1200" b="0" kern="10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人流データを収集蓄積、深層処理、ユーザサービスを開発、利用する技術者とそれを社会問題の解決へ利用する研究者が集まって、学術研究、技術開発、ビジネスイノベーション、社会実用など多面的視点から</a:t>
            </a:r>
            <a:r>
              <a:rPr lang="en-US" altLang="ja-JP" sz="1200" b="0" kern="100" dirty="0" err="1">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GeoAI</a:t>
            </a:r>
            <a:r>
              <a:rPr lang="ja-JP" altLang="en-US" sz="1200" b="0" kern="10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rPr>
              <a:t>の可能性と課題を明らかにします。</a:t>
            </a:r>
            <a:endParaRPr lang="en-US" altLang="ja-JP" sz="1200" b="0" kern="100" dirty="0">
              <a:solidFill>
                <a:schemeClr val="tx1"/>
              </a:solidFill>
              <a:effectLst/>
              <a:latin typeface="MS PGothic" panose="020B0600070205080204" pitchFamily="34" charset="-128"/>
              <a:ea typeface="MS PGothic" panose="020B0600070205080204" pitchFamily="34" charset="-128"/>
              <a:cs typeface="Times New Roman" panose="02020603050405020304" pitchFamily="18" charset="0"/>
            </a:endParaRPr>
          </a:p>
        </p:txBody>
      </p:sp>
      <p:sp>
        <p:nvSpPr>
          <p:cNvPr id="15" name="テキスト ボックス 14">
            <a:extLst>
              <a:ext uri="{FF2B5EF4-FFF2-40B4-BE49-F238E27FC236}">
                <a16:creationId xmlns:a16="http://schemas.microsoft.com/office/drawing/2014/main" id="{65587A10-56B8-12AE-6737-5F3B5B6B018D}"/>
              </a:ext>
            </a:extLst>
          </p:cNvPr>
          <p:cNvSpPr txBox="1"/>
          <p:nvPr/>
        </p:nvSpPr>
        <p:spPr>
          <a:xfrm>
            <a:off x="8523963" y="5919338"/>
            <a:ext cx="370645" cy="261610"/>
          </a:xfrm>
          <a:prstGeom prst="rect">
            <a:avLst/>
          </a:prstGeom>
          <a:noFill/>
        </p:spPr>
        <p:txBody>
          <a:bodyPr wrap="square">
            <a:spAutoFit/>
          </a:bodyPr>
          <a:lstStyle/>
          <a:p>
            <a:r>
              <a:rPr kumimoji="1" lang="en-US" altLang="ja-JP" sz="1100" dirty="0">
                <a:solidFill>
                  <a:srgbClr val="FFFFFF"/>
                </a:solidFill>
                <a:latin typeface="MS PGothic" panose="020B0600070205080204" pitchFamily="34" charset="-128"/>
                <a:ea typeface="MS PGothic" panose="020B0600070205080204" pitchFamily="34" charset="-128"/>
              </a:rPr>
              <a:t>or</a:t>
            </a:r>
          </a:p>
        </p:txBody>
      </p:sp>
      <p:pic>
        <p:nvPicPr>
          <p:cNvPr id="3" name="Picture 2" descr="アクセスマップ">
            <a:extLst>
              <a:ext uri="{FF2B5EF4-FFF2-40B4-BE49-F238E27FC236}">
                <a16:creationId xmlns:a16="http://schemas.microsoft.com/office/drawing/2014/main" id="{D9104853-AC4A-EC99-3F08-854399B6C560}"/>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5104" b="15781"/>
          <a:stretch/>
        </p:blipFill>
        <p:spPr bwMode="auto">
          <a:xfrm>
            <a:off x="6341941" y="788809"/>
            <a:ext cx="2099075" cy="1432034"/>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a:extLst>
              <a:ext uri="{FF2B5EF4-FFF2-40B4-BE49-F238E27FC236}">
                <a16:creationId xmlns:a16="http://schemas.microsoft.com/office/drawing/2014/main" id="{243E980A-DCCF-1422-0BCF-BB5796C3C840}"/>
              </a:ext>
            </a:extLst>
          </p:cNvPr>
          <p:cNvSpPr txBox="1"/>
          <p:nvPr/>
        </p:nvSpPr>
        <p:spPr>
          <a:xfrm>
            <a:off x="7441527" y="1344583"/>
            <a:ext cx="1029724" cy="307777"/>
          </a:xfrm>
          <a:prstGeom prst="rect">
            <a:avLst/>
          </a:prstGeom>
          <a:noFill/>
        </p:spPr>
        <p:txBody>
          <a:bodyPr wrap="square">
            <a:spAutoFit/>
          </a:bodyPr>
          <a:lstStyle/>
          <a:p>
            <a:r>
              <a:rPr lang="ja-JP" altLang="en-US" sz="700" b="0">
                <a:solidFill>
                  <a:srgbClr val="00B050"/>
                </a:solidFill>
                <a:effectLst/>
                <a:latin typeface="游ゴシック Medium" panose="020B0400000000000000" pitchFamily="34" charset="-128"/>
                <a:ea typeface="游ゴシック Medium" panose="020B0400000000000000" pitchFamily="34" charset="-128"/>
              </a:rPr>
              <a:t>品川区東大井</a:t>
            </a:r>
            <a:r>
              <a:rPr lang="en-US" altLang="ja-JP" sz="700" b="0" dirty="0">
                <a:solidFill>
                  <a:srgbClr val="00B050"/>
                </a:solidFill>
                <a:effectLst/>
                <a:latin typeface="游ゴシック Medium" panose="020B0400000000000000" pitchFamily="34" charset="-128"/>
                <a:ea typeface="游ゴシック Medium" panose="020B0400000000000000" pitchFamily="34" charset="-128"/>
              </a:rPr>
              <a:t>5-11-2</a:t>
            </a:r>
            <a:r>
              <a:rPr lang="ja-JP" altLang="en-US" sz="700" b="0">
                <a:solidFill>
                  <a:srgbClr val="00B050"/>
                </a:solidFill>
                <a:effectLst/>
                <a:latin typeface="游ゴシック Medium" panose="020B0400000000000000" pitchFamily="34" charset="-128"/>
                <a:ea typeface="游ゴシック Medium" panose="020B0400000000000000" pitchFamily="34" charset="-128"/>
              </a:rPr>
              <a:t>　</a:t>
            </a:r>
            <a:r>
              <a:rPr lang="en-US" altLang="ja-JP" sz="700" b="0" dirty="0">
                <a:solidFill>
                  <a:srgbClr val="00B050"/>
                </a:solidFill>
                <a:effectLst/>
                <a:latin typeface="游ゴシック Medium" panose="020B0400000000000000" pitchFamily="34" charset="-128"/>
                <a:ea typeface="游ゴシック Medium" panose="020B0400000000000000" pitchFamily="34" charset="-128"/>
              </a:rPr>
              <a:t>K-11</a:t>
            </a:r>
            <a:r>
              <a:rPr lang="ja-JP" altLang="en-US" sz="700" b="0">
                <a:solidFill>
                  <a:srgbClr val="00B050"/>
                </a:solidFill>
                <a:effectLst/>
                <a:latin typeface="游ゴシック Medium" panose="020B0400000000000000" pitchFamily="34" charset="-128"/>
                <a:ea typeface="游ゴシック Medium" panose="020B0400000000000000" pitchFamily="34" charset="-128"/>
              </a:rPr>
              <a:t>ビル</a:t>
            </a:r>
            <a:r>
              <a:rPr lang="en-US" altLang="ja-JP" sz="700" b="0" dirty="0">
                <a:solidFill>
                  <a:srgbClr val="00B050"/>
                </a:solidFill>
                <a:effectLst/>
                <a:latin typeface="游ゴシック Medium" panose="020B0400000000000000" pitchFamily="34" charset="-128"/>
                <a:ea typeface="游ゴシック Medium" panose="020B0400000000000000" pitchFamily="34" charset="-128"/>
              </a:rPr>
              <a:t>7</a:t>
            </a:r>
            <a:r>
              <a:rPr lang="ja-JP" altLang="en-US" sz="700" b="0">
                <a:solidFill>
                  <a:srgbClr val="00B050"/>
                </a:solidFill>
                <a:effectLst/>
                <a:latin typeface="游ゴシック Medium" panose="020B0400000000000000" pitchFamily="34" charset="-128"/>
                <a:ea typeface="游ゴシック Medium" panose="020B0400000000000000" pitchFamily="34" charset="-128"/>
              </a:rPr>
              <a:t>階</a:t>
            </a:r>
            <a:endParaRPr lang="ja-JP" altLang="en-US" sz="700">
              <a:solidFill>
                <a:srgbClr val="00B050"/>
              </a:solidFill>
            </a:endParaRPr>
          </a:p>
        </p:txBody>
      </p:sp>
      <p:pic>
        <p:nvPicPr>
          <p:cNvPr id="12" name="Picture 2">
            <a:extLst>
              <a:ext uri="{FF2B5EF4-FFF2-40B4-BE49-F238E27FC236}">
                <a16:creationId xmlns:a16="http://schemas.microsoft.com/office/drawing/2014/main" id="{7C4DDA10-93F7-9C88-53E0-F720259F71E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894608" y="5704424"/>
            <a:ext cx="778214" cy="778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7426602"/>
      </p:ext>
    </p:extLst>
  </p:cSld>
  <p:clrMapOvr>
    <a:masterClrMapping/>
  </p:clrMapOvr>
</p:sld>
</file>

<file path=ppt/theme/theme1.xml><?xml version="1.0" encoding="utf-8"?>
<a:theme xmlns:a="http://schemas.openxmlformats.org/drawingml/2006/main" name="しずく">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しず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しず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892FADA9-420D-4323-A7A4-C1060166525B}"/>
    </a:ext>
  </a:extLst>
</a:theme>
</file>

<file path=docProps/app.xml><?xml version="1.0" encoding="utf-8"?>
<Properties xmlns="http://schemas.openxmlformats.org/officeDocument/2006/extended-properties" xmlns:vt="http://schemas.openxmlformats.org/officeDocument/2006/docPropsVTypes">
  <Template/>
  <TotalTime>665</TotalTime>
  <Words>532</Words>
  <Application>Microsoft Macintosh PowerPoint</Application>
  <PresentationFormat>ワイド画面</PresentationFormat>
  <Paragraphs>42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HGSMinchoE</vt:lpstr>
      <vt:lpstr>MS PGothic</vt:lpstr>
      <vt:lpstr>游ゴシック Medium</vt:lpstr>
      <vt:lpstr>APPLE CHANCERY</vt:lpstr>
      <vt:lpstr>Arial</vt:lpstr>
      <vt:lpstr>Times New Roman</vt:lpstr>
      <vt:lpstr>Tw Cen MT</vt:lpstr>
      <vt:lpstr>しずく</vt:lpstr>
      <vt:lpstr>GeoAIからみた人流データの表と裏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GISの新天地−空間情報から空間AIの時代へ</dc:title>
  <dc:creator>厳 網林</dc:creator>
  <cp:lastModifiedBy>厳 網林</cp:lastModifiedBy>
  <cp:revision>59</cp:revision>
  <cp:lastPrinted>2023-10-03T07:14:03Z</cp:lastPrinted>
  <dcterms:created xsi:type="dcterms:W3CDTF">2023-06-18T01:06:36Z</dcterms:created>
  <dcterms:modified xsi:type="dcterms:W3CDTF">2024-03-26T00:46:39Z</dcterms:modified>
</cp:coreProperties>
</file>