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50081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84" y="-96"/>
      </p:cViewPr>
      <p:guideLst>
        <p:guide orient="horz" pos="20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019466"/>
            <a:ext cx="7772400" cy="139346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683794"/>
            <a:ext cx="6400800" cy="1661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2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81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35"/>
            <a:ext cx="2057400" cy="554675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35"/>
            <a:ext cx="6019800" cy="554675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2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177375"/>
            <a:ext cx="7772400" cy="12911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755323"/>
            <a:ext cx="7772400" cy="14220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516857"/>
            <a:ext cx="4038600" cy="429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516857"/>
            <a:ext cx="4038600" cy="429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3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455159"/>
            <a:ext cx="4040188" cy="6064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061600"/>
            <a:ext cx="4040188" cy="3745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455159"/>
            <a:ext cx="4041775" cy="6064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061600"/>
            <a:ext cx="4041775" cy="3745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80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10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58828"/>
            <a:ext cx="3008313" cy="11015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58829"/>
            <a:ext cx="5111750" cy="5548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360356"/>
            <a:ext cx="3008313" cy="44467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5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550569"/>
            <a:ext cx="5486400" cy="537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580860"/>
            <a:ext cx="5486400" cy="3900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087790"/>
            <a:ext cx="5486400" cy="762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7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60334"/>
            <a:ext cx="8229600" cy="108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16857"/>
            <a:ext cx="8229600" cy="429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025291"/>
            <a:ext cx="2133600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5303-7B6C-9745-86F8-EE493DFA1BF4}" type="datetimeFigureOut">
              <a:rPr kumimoji="1" lang="ja-JP" altLang="en-US" smtClean="0"/>
              <a:t>17/05/16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025291"/>
            <a:ext cx="2895600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025291"/>
            <a:ext cx="2133600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68AE-4450-CE42-8184-C203A7BF1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n@sfc.keio.ac.jp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56" y="4200548"/>
            <a:ext cx="4122944" cy="2290524"/>
          </a:xfrm>
          <a:prstGeom prst="rect">
            <a:avLst/>
          </a:prstGeom>
          <a:ln>
            <a:noFill/>
          </a:ln>
        </p:spPr>
      </p:pic>
      <p:sp>
        <p:nvSpPr>
          <p:cNvPr id="17" name="Rectangle 11"/>
          <p:cNvSpPr/>
          <p:nvPr/>
        </p:nvSpPr>
        <p:spPr>
          <a:xfrm>
            <a:off x="-19151" y="1194542"/>
            <a:ext cx="9163151" cy="2903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400" b="1" u="sng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49" y="1943169"/>
            <a:ext cx="933551" cy="21383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Rectangle 6"/>
          <p:cNvSpPr/>
          <p:nvPr/>
        </p:nvSpPr>
        <p:spPr>
          <a:xfrm>
            <a:off x="1" y="0"/>
            <a:ext cx="9144000" cy="1118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0" y="35522"/>
            <a:ext cx="548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F7F7F"/>
                </a:solidFill>
                <a:latin typeface="+mj-lt"/>
                <a:cs typeface="华文细黑"/>
              </a:rPr>
              <a:t>地理情報システム学会</a:t>
            </a:r>
            <a:r>
              <a:rPr lang="en-US" altLang="ja-JP" b="1" dirty="0" err="1" smtClean="0">
                <a:solidFill>
                  <a:srgbClr val="7F7F7F"/>
                </a:solidFill>
                <a:latin typeface="+mj-lt"/>
                <a:cs typeface="华文细黑"/>
              </a:rPr>
              <a:t>IoT×GIS</a:t>
            </a:r>
            <a:r>
              <a:rPr lang="ja-JP" altLang="en-US" b="1" dirty="0" smtClean="0">
                <a:solidFill>
                  <a:srgbClr val="7F7F7F"/>
                </a:solidFill>
                <a:latin typeface="+mj-lt"/>
                <a:cs typeface="华文细黑"/>
              </a:rPr>
              <a:t>分科会</a:t>
            </a:r>
            <a:r>
              <a:rPr lang="en-US" altLang="zh-CN" b="1" dirty="0" smtClean="0">
                <a:solidFill>
                  <a:srgbClr val="7F7F7F"/>
                </a:solidFill>
                <a:latin typeface="+mj-lt"/>
                <a:cs typeface="华文细黑"/>
              </a:rPr>
              <a:t>2017</a:t>
            </a:r>
            <a:r>
              <a:rPr lang="ja-JP" altLang="en-US" b="1" dirty="0" smtClean="0">
                <a:solidFill>
                  <a:srgbClr val="7F7F7F"/>
                </a:solidFill>
                <a:latin typeface="+mj-lt"/>
                <a:cs typeface="华文细黑"/>
              </a:rPr>
              <a:t>年勉強会</a:t>
            </a:r>
            <a:endParaRPr lang="en-US" altLang="ja-JP" b="1" dirty="0" smtClean="0">
              <a:solidFill>
                <a:srgbClr val="7F7F7F"/>
              </a:solidFill>
              <a:latin typeface="+mj-lt"/>
              <a:cs typeface="华文细黑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1" y="516013"/>
            <a:ext cx="5259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ja-JP" sz="2000" b="1" spc="-100" dirty="0" err="1" smtClean="0"/>
              <a:t>i-Construction</a:t>
            </a:r>
            <a:r>
              <a:rPr lang="en-US" altLang="ja-JP" sz="2400" b="1" spc="-100" dirty="0" err="1" smtClean="0"/>
              <a:t>×</a:t>
            </a:r>
            <a:r>
              <a:rPr lang="en-US" altLang="ja-JP" sz="2000" b="1" spc="-100" dirty="0" err="1" smtClean="0"/>
              <a:t>GIS</a:t>
            </a:r>
            <a:r>
              <a:rPr lang="ja-JP" altLang="en-US" sz="2000" spc="-100" dirty="0" smtClean="0"/>
              <a:t>による</a:t>
            </a:r>
            <a:r>
              <a:rPr lang="ja-JP" altLang="en-US" sz="2000" spc="-100" dirty="0" smtClean="0"/>
              <a:t>社会インフラ管理の革新</a:t>
            </a:r>
            <a:endParaRPr lang="en-US" altLang="ja-JP" sz="2000" spc="-100" dirty="0" smtClean="0"/>
          </a:p>
        </p:txBody>
      </p:sp>
      <p:sp>
        <p:nvSpPr>
          <p:cNvPr id="21" name="Rectangle 14"/>
          <p:cNvSpPr/>
          <p:nvPr/>
        </p:nvSpPr>
        <p:spPr>
          <a:xfrm>
            <a:off x="0" y="1271504"/>
            <a:ext cx="5030510" cy="523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600" dirty="0" smtClean="0">
                <a:latin typeface="+mj-lt"/>
              </a:rPr>
              <a:t>日</a:t>
            </a:r>
            <a:r>
              <a:rPr lang="ja-JP" altLang="en-US" sz="1600" dirty="0">
                <a:latin typeface="+mj-lt"/>
              </a:rPr>
              <a:t>　時：</a:t>
            </a:r>
            <a:r>
              <a:rPr lang="en-US" altLang="ja-JP" sz="1600" dirty="0">
                <a:latin typeface="+mj-lt"/>
              </a:rPr>
              <a:t>2017</a:t>
            </a:r>
            <a:r>
              <a:rPr lang="ja-JP" altLang="en-US" sz="1600" dirty="0" smtClean="0">
                <a:latin typeface="+mj-lt"/>
              </a:rPr>
              <a:t>年</a:t>
            </a:r>
            <a:r>
              <a:rPr lang="en-US" altLang="ja-JP" sz="1600" dirty="0" smtClean="0">
                <a:latin typeface="+mj-lt"/>
              </a:rPr>
              <a:t>6</a:t>
            </a:r>
            <a:r>
              <a:rPr lang="ja-JP" altLang="en-US" sz="1600" dirty="0" smtClean="0">
                <a:latin typeface="+mj-lt"/>
              </a:rPr>
              <a:t>月</a:t>
            </a:r>
            <a:r>
              <a:rPr lang="en-US" altLang="ja-JP" sz="1600" dirty="0" smtClean="0">
                <a:latin typeface="+mj-lt"/>
              </a:rPr>
              <a:t>30</a:t>
            </a:r>
            <a:r>
              <a:rPr lang="ja-JP" altLang="en-US" sz="1600" dirty="0" smtClean="0">
                <a:latin typeface="+mj-lt"/>
              </a:rPr>
              <a:t>日</a:t>
            </a:r>
            <a:r>
              <a:rPr lang="en-US" altLang="ja-JP" sz="1600" dirty="0">
                <a:latin typeface="+mj-lt"/>
              </a:rPr>
              <a:t>15:30-</a:t>
            </a:r>
            <a:r>
              <a:rPr lang="en-US" altLang="ja-JP" sz="1600" dirty="0" smtClean="0">
                <a:latin typeface="+mj-lt"/>
              </a:rPr>
              <a:t>18:00</a:t>
            </a:r>
            <a:endParaRPr lang="en-US" altLang="ja-JP" sz="16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ja-JP" altLang="en-US" sz="1600" dirty="0">
                <a:latin typeface="+mj-lt"/>
              </a:rPr>
              <a:t>場　所：慶應義塾</a:t>
            </a:r>
            <a:r>
              <a:rPr lang="ja-JP" altLang="en-US" sz="1600" dirty="0" smtClean="0">
                <a:latin typeface="+mj-lt"/>
              </a:rPr>
              <a:t>大学三田キャンパス東館</a:t>
            </a:r>
            <a:r>
              <a:rPr lang="en-US" altLang="ja-JP" sz="1600" dirty="0" smtClean="0">
                <a:latin typeface="+mj-lt"/>
              </a:rPr>
              <a:t>4</a:t>
            </a:r>
            <a:r>
              <a:rPr lang="ja-JP" altLang="en-US" sz="1600" dirty="0" smtClean="0">
                <a:latin typeface="+mj-lt"/>
              </a:rPr>
              <a:t>階セミナー室</a:t>
            </a:r>
            <a:endParaRPr lang="en-US" altLang="ja-JP" sz="1600" b="1" dirty="0" smtClean="0">
              <a:solidFill>
                <a:srgbClr val="000000"/>
              </a:solidFill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altLang="ja-JP" sz="16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ja-JP" altLang="en-US" sz="1600" dirty="0" smtClean="0">
                <a:latin typeface="+mj-lt"/>
              </a:rPr>
              <a:t>その他</a:t>
            </a:r>
            <a:r>
              <a:rPr lang="ja-JP" altLang="en-US" sz="1600" dirty="0" smtClean="0">
                <a:latin typeface="+mj-lt"/>
              </a:rPr>
              <a:t>：分科会活動報告、今後の活動計画など</a:t>
            </a:r>
            <a:endParaRPr lang="en-US" altLang="ja-JP" sz="1600" b="1" dirty="0" smtClean="0">
              <a:solidFill>
                <a:srgbClr val="000000"/>
              </a:solidFill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r>
              <a:rPr lang="ja-JP" altLang="en-US" sz="1600" b="1" dirty="0" smtClean="0">
                <a:solidFill>
                  <a:srgbClr val="000000"/>
                </a:solidFill>
                <a:latin typeface="+mj-lt"/>
                <a:cs typeface="华文细黑"/>
              </a:rPr>
              <a:t>勉強会：参加無料</a:t>
            </a:r>
            <a:endParaRPr lang="en-US" altLang="ja-JP" sz="1600" b="1" dirty="0" smtClean="0">
              <a:solidFill>
                <a:srgbClr val="000000"/>
              </a:solidFill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r>
              <a:rPr lang="ja-JP" altLang="en-US" sz="1600" b="1" dirty="0" smtClean="0">
                <a:solidFill>
                  <a:srgbClr val="000000"/>
                </a:solidFill>
                <a:latin typeface="+mj-lt"/>
                <a:cs typeface="华文细黑"/>
              </a:rPr>
              <a:t>懇親会（</a:t>
            </a:r>
            <a:r>
              <a:rPr lang="en-US" altLang="ja-JP" sz="1600" b="1" dirty="0" smtClean="0">
                <a:solidFill>
                  <a:srgbClr val="000000"/>
                </a:solidFill>
                <a:latin typeface="+mj-lt"/>
                <a:cs typeface="华文细黑"/>
              </a:rPr>
              <a:t>18:</a:t>
            </a:r>
            <a:r>
              <a:rPr lang="en-US" altLang="zh-CN" sz="1600" b="1" dirty="0" smtClean="0">
                <a:solidFill>
                  <a:srgbClr val="000000"/>
                </a:solidFill>
                <a:latin typeface="+mj-lt"/>
                <a:cs typeface="华文细黑"/>
              </a:rPr>
              <a:t>00</a:t>
            </a:r>
            <a:r>
              <a:rPr lang="ja-JP" altLang="en-US" sz="1600" b="1" dirty="0" smtClean="0">
                <a:solidFill>
                  <a:srgbClr val="000000"/>
                </a:solidFill>
                <a:latin typeface="+mj-lt"/>
                <a:cs typeface="华文细黑"/>
              </a:rPr>
              <a:t>～、実費負担）</a:t>
            </a:r>
            <a:endParaRPr lang="en-US" altLang="ja-JP" sz="1600" b="1" dirty="0"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r>
              <a:rPr lang="ja-JP" altLang="en-US" sz="1600" b="1" dirty="0" smtClean="0">
                <a:latin typeface="+mj-lt"/>
                <a:cs typeface="华文细黑"/>
              </a:rPr>
              <a:t>参加申し込み</a:t>
            </a:r>
            <a:r>
              <a:rPr lang="ja-JP" altLang="en-US" sz="1600" b="1" dirty="0" smtClean="0">
                <a:latin typeface="+mj-lt"/>
                <a:cs typeface="华文细黑"/>
              </a:rPr>
              <a:t>：</a:t>
            </a:r>
            <a:endParaRPr lang="en-US" altLang="ja-JP" sz="1600" b="1" dirty="0"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r>
              <a:rPr lang="ja-JP" altLang="en-US" sz="1600" b="1" dirty="0" smtClean="0">
                <a:latin typeface="+mj-lt"/>
                <a:cs typeface="华文细黑"/>
              </a:rPr>
              <a:t>　　　　</a:t>
            </a:r>
            <a:r>
              <a:rPr lang="en-US" altLang="ja-JP" sz="1600" b="1" dirty="0" smtClean="0">
                <a:latin typeface="+mj-lt"/>
                <a:cs typeface="华文细黑"/>
              </a:rPr>
              <a:t>6</a:t>
            </a:r>
            <a:r>
              <a:rPr lang="ja-JP" altLang="en-US" sz="1600" b="1" dirty="0" smtClean="0">
                <a:cs typeface="华文细黑"/>
              </a:rPr>
              <a:t>月</a:t>
            </a:r>
            <a:r>
              <a:rPr lang="en-US" altLang="ja-JP" sz="1600" b="1" dirty="0" smtClean="0">
                <a:cs typeface="华文细黑"/>
              </a:rPr>
              <a:t>25</a:t>
            </a:r>
            <a:r>
              <a:rPr lang="ja-JP" altLang="en-US" sz="1600" b="1" dirty="0" smtClean="0">
                <a:cs typeface="华文细黑"/>
              </a:rPr>
              <a:t>日</a:t>
            </a:r>
            <a:r>
              <a:rPr lang="ja-JP" altLang="en-US" sz="1600" b="1" dirty="0">
                <a:cs typeface="华文细黑"/>
              </a:rPr>
              <a:t>まで</a:t>
            </a:r>
            <a:r>
              <a:rPr lang="ja-JP" altLang="en-US" sz="1600" b="1" dirty="0" smtClean="0">
                <a:cs typeface="华文细黑"/>
              </a:rPr>
              <a:t>に</a:t>
            </a:r>
            <a:r>
              <a:rPr lang="ja-JP" altLang="en-US" sz="1600" b="1" dirty="0" smtClean="0">
                <a:latin typeface="+mj-lt"/>
                <a:cs typeface="华文细黑"/>
              </a:rPr>
              <a:t>（</a:t>
            </a:r>
            <a:r>
              <a:rPr lang="en-US" altLang="ja-JP" sz="1600" b="1" dirty="0" smtClean="0">
                <a:latin typeface="+mj-lt"/>
                <a:cs typeface="华文细黑"/>
                <a:hlinkClick r:id="rId3"/>
              </a:rPr>
              <a:t>yan</a:t>
            </a:r>
            <a:r>
              <a:rPr lang="en-US" altLang="ja-JP" sz="1600" b="1" dirty="0">
                <a:latin typeface="+mj-lt"/>
                <a:cs typeface="华文细黑"/>
                <a:hlinkClick r:id="rId3"/>
              </a:rPr>
              <a:t>@sfc.keio.ac.jp</a:t>
            </a:r>
            <a:r>
              <a:rPr lang="ja-JP" altLang="en-US" sz="1600" b="1" dirty="0" smtClean="0">
                <a:latin typeface="+mj-lt"/>
                <a:cs typeface="华文细黑"/>
              </a:rPr>
              <a:t>）ご連絡ください</a:t>
            </a:r>
            <a:r>
              <a:rPr lang="ja-JP" altLang="en-US" sz="1600" b="1" dirty="0" smtClean="0">
                <a:latin typeface="+mj-lt"/>
                <a:cs typeface="华文细黑"/>
              </a:rPr>
              <a:t>。</a:t>
            </a:r>
            <a:endParaRPr lang="en-US" altLang="ja-JP" sz="1600" b="1" dirty="0" smtClean="0">
              <a:latin typeface="+mj-lt"/>
              <a:cs typeface="华文细黑"/>
            </a:endParaRPr>
          </a:p>
          <a:p>
            <a:pPr>
              <a:lnSpc>
                <a:spcPct val="110000"/>
              </a:lnSpc>
            </a:pPr>
            <a:r>
              <a:rPr lang="ja-JP" altLang="ja-JP" sz="1600" b="1" dirty="0">
                <a:latin typeface="+mj-lt"/>
                <a:cs typeface="华文细黑"/>
              </a:rPr>
              <a:t>　</a:t>
            </a:r>
            <a:r>
              <a:rPr lang="ja-JP" altLang="en-US" sz="1600" b="1" dirty="0" smtClean="0">
                <a:latin typeface="+mj-lt"/>
                <a:cs typeface="华文细黑"/>
              </a:rPr>
              <a:t>件名：「</a:t>
            </a:r>
            <a:r>
              <a:rPr lang="en-US" altLang="ja-JP" sz="1600" b="1" dirty="0" err="1" smtClean="0">
                <a:latin typeface="+mj-lt"/>
                <a:cs typeface="华文细黑"/>
              </a:rPr>
              <a:t>IoT×</a:t>
            </a:r>
            <a:r>
              <a:rPr lang="en-US" altLang="en-US" sz="1600" b="1" dirty="0" err="1" smtClean="0">
                <a:latin typeface="+mj-lt"/>
                <a:cs typeface="华文细黑"/>
              </a:rPr>
              <a:t>GIS</a:t>
            </a:r>
            <a:r>
              <a:rPr lang="ja-JP" altLang="en-US" sz="1600" b="1" dirty="0" smtClean="0">
                <a:latin typeface="+mj-lt"/>
                <a:cs typeface="华文细黑"/>
              </a:rPr>
              <a:t>参加申し込み（</a:t>
            </a:r>
            <a:r>
              <a:rPr lang="en-US" altLang="ja-JP" sz="1600" b="1" dirty="0" smtClean="0">
                <a:latin typeface="+mj-lt"/>
                <a:cs typeface="华文细黑"/>
              </a:rPr>
              <a:t>6/30)</a:t>
            </a:r>
          </a:p>
          <a:p>
            <a:pPr>
              <a:lnSpc>
                <a:spcPct val="110000"/>
              </a:lnSpc>
            </a:pPr>
            <a:r>
              <a:rPr lang="ja-JP" altLang="ja-JP" sz="1600" b="1" dirty="0">
                <a:latin typeface="+mj-lt"/>
                <a:cs typeface="华文细黑"/>
              </a:rPr>
              <a:t>　</a:t>
            </a:r>
            <a:r>
              <a:rPr lang="ja-JP" altLang="en-US" sz="1600" b="1" dirty="0" smtClean="0">
                <a:latin typeface="+mj-lt"/>
                <a:cs typeface="华文细黑"/>
              </a:rPr>
              <a:t>勉強会（参加有無）・懇親会（参加有無</a:t>
            </a:r>
            <a:r>
              <a:rPr lang="ja-JP" altLang="en-US" sz="1600" b="1" dirty="0" smtClean="0">
                <a:latin typeface="+mj-lt"/>
                <a:cs typeface="华文细黑"/>
              </a:rPr>
              <a:t>）を明記</a:t>
            </a:r>
            <a:endParaRPr lang="en-US" altLang="ja-JP" sz="1600" b="1" dirty="0" smtClean="0">
              <a:latin typeface="+mj-lt"/>
              <a:cs typeface="华文细黑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39800" y="1943169"/>
            <a:ext cx="39180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</a:t>
            </a:r>
            <a:r>
              <a:rPr lang="en-US" altLang="ja-JP" dirty="0"/>
              <a:t>-Construction</a:t>
            </a:r>
            <a:r>
              <a:rPr lang="ja-JP" altLang="en-US" sz="1600" dirty="0"/>
              <a:t>からみた空間情報技術の</a:t>
            </a:r>
            <a:r>
              <a:rPr lang="ja-JP" altLang="en-US" sz="1600" dirty="0" smtClean="0"/>
              <a:t>新しい可能性</a:t>
            </a:r>
            <a:endParaRPr lang="en-US" altLang="ja-JP" sz="1600" b="1" spc="-100" dirty="0">
              <a:solidFill>
                <a:schemeClr val="bg1"/>
              </a:solidFill>
              <a:ea typeface="华文细黑"/>
              <a:cs typeface="华文细黑"/>
            </a:endParaRPr>
          </a:p>
          <a:p>
            <a:endParaRPr lang="en-US" altLang="ja-JP" sz="1600" dirty="0">
              <a:latin typeface="+mj-lt"/>
            </a:endParaRPr>
          </a:p>
          <a:p>
            <a:r>
              <a:rPr lang="ja-JP" altLang="en-US" sz="1400" dirty="0"/>
              <a:t>国土交通省大臣官房技術調査課環境安全・地理空間情報技術調整官</a:t>
            </a:r>
            <a:r>
              <a:rPr lang="ja-JP" altLang="ja-JP" sz="1400" dirty="0"/>
              <a:t> </a:t>
            </a:r>
            <a:r>
              <a:rPr lang="ja-JP" altLang="en-US" sz="1400" dirty="0"/>
              <a:t>吉岡</a:t>
            </a:r>
            <a:r>
              <a:rPr lang="ja-JP" altLang="en-US" sz="1400" dirty="0" smtClean="0"/>
              <a:t>大蔵</a:t>
            </a:r>
            <a:endParaRPr lang="en-US" altLang="ja-JP" sz="1400" dirty="0" smtClean="0"/>
          </a:p>
          <a:p>
            <a:endParaRPr lang="en-US" altLang="ja-JP" sz="1400" dirty="0"/>
          </a:p>
          <a:p>
            <a:pPr algn="just"/>
            <a:r>
              <a:rPr lang="ja-JP" altLang="en-US" sz="1400" dirty="0" smtClean="0"/>
              <a:t>国土交通省ならびに土木建設業界における最新の</a:t>
            </a:r>
            <a:r>
              <a:rPr lang="en-US" altLang="ja-JP" sz="1400" dirty="0" err="1" smtClean="0"/>
              <a:t>i</a:t>
            </a:r>
            <a:r>
              <a:rPr lang="en-US" altLang="ja-JP" sz="1400" dirty="0" smtClean="0"/>
              <a:t>-Construction</a:t>
            </a:r>
            <a:r>
              <a:rPr lang="ja-JP" altLang="en-US" sz="1400" dirty="0" smtClean="0"/>
              <a:t>政策と事業を報告し、地理空間情報技術の新しい可能性と課題を検討する。</a:t>
            </a:r>
            <a:endParaRPr lang="en-US" altLang="ja-JP" sz="1600" b="1" dirty="0">
              <a:solidFill>
                <a:srgbClr val="000000"/>
              </a:solidFill>
              <a:cs typeface="华文细黑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30510" y="1936118"/>
            <a:ext cx="40194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UAV</a:t>
            </a:r>
            <a:r>
              <a:rPr lang="ja-JP" altLang="ja-JP" sz="1600" dirty="0"/>
              <a:t>写真測量による簡易な河川地形把握手法を活用した河道管理の</a:t>
            </a:r>
            <a:r>
              <a:rPr lang="ja-JP" altLang="ja-JP" sz="1600" dirty="0" smtClean="0"/>
              <a:t>検討</a:t>
            </a:r>
            <a:endParaRPr lang="en-US" altLang="ja-JP" sz="1600" dirty="0" smtClean="0"/>
          </a:p>
          <a:p>
            <a:endParaRPr lang="ja-JP" altLang="en-US" sz="1600" dirty="0" smtClean="0">
              <a:latin typeface="+mj-lt"/>
            </a:endParaRPr>
          </a:p>
          <a:p>
            <a:r>
              <a:rPr lang="ja-JP" altLang="ja-JP" sz="1400" dirty="0"/>
              <a:t>東京大学</a:t>
            </a:r>
            <a:r>
              <a:rPr lang="ja-JP" altLang="ja-JP" sz="1400" dirty="0" smtClean="0"/>
              <a:t>情報学環</a:t>
            </a:r>
            <a:r>
              <a:rPr lang="ja-JP" altLang="en-US" sz="1400" dirty="0" smtClean="0"/>
              <a:t>　</a:t>
            </a:r>
            <a:r>
              <a:rPr lang="ja-JP" altLang="ja-JP" sz="1400" dirty="0" smtClean="0"/>
              <a:t>特</a:t>
            </a:r>
            <a:r>
              <a:rPr lang="ja-JP" altLang="ja-JP" sz="1400" dirty="0"/>
              <a:t>任講師　齋藤　</a:t>
            </a:r>
            <a:r>
              <a:rPr lang="ja-JP" altLang="ja-JP" sz="1400" dirty="0" smtClean="0"/>
              <a:t>正徳</a:t>
            </a:r>
            <a:endParaRPr lang="en-US" altLang="ja-JP" sz="1400" dirty="0" smtClean="0"/>
          </a:p>
          <a:p>
            <a:endParaRPr lang="en-US" altLang="ja-JP" sz="1600" dirty="0" smtClean="0"/>
          </a:p>
          <a:p>
            <a:pPr algn="just"/>
            <a:r>
              <a:rPr lang="en-US" altLang="ja-JP" sz="1400" dirty="0" smtClean="0"/>
              <a:t>UAV</a:t>
            </a:r>
            <a:r>
              <a:rPr lang="ja-JP" altLang="ja-JP" sz="1400" dirty="0"/>
              <a:t>写真</a:t>
            </a:r>
            <a:r>
              <a:rPr lang="ja-JP" altLang="ja-JP" sz="1400" dirty="0" smtClean="0"/>
              <a:t>から</a:t>
            </a:r>
            <a:r>
              <a:rPr lang="en-US" altLang="ja-JP" sz="1400" dirty="0" smtClean="0"/>
              <a:t>3</a:t>
            </a:r>
            <a:r>
              <a:rPr lang="ja-JP" altLang="ja-JP" sz="1400" dirty="0" smtClean="0"/>
              <a:t>次元</a:t>
            </a:r>
            <a:r>
              <a:rPr lang="ja-JP" altLang="en-US" sz="1400" dirty="0" smtClean="0"/>
              <a:t>地形</a:t>
            </a:r>
            <a:r>
              <a:rPr lang="ja-JP" altLang="ja-JP" sz="1400" dirty="0" smtClean="0"/>
              <a:t>形状</a:t>
            </a:r>
            <a:r>
              <a:rPr lang="ja-JP" altLang="ja-JP" sz="1400" dirty="0"/>
              <a:t>を簡易に把握する技術（</a:t>
            </a:r>
            <a:r>
              <a:rPr lang="en-US" altLang="ja-JP" sz="1400" dirty="0"/>
              <a:t>UAV-</a:t>
            </a:r>
            <a:r>
              <a:rPr lang="en-US" altLang="ja-JP" sz="1400" dirty="0" err="1"/>
              <a:t>SfM</a:t>
            </a:r>
            <a:r>
              <a:rPr lang="ja-JP" altLang="ja-JP" sz="1400" dirty="0"/>
              <a:t>）を活用</a:t>
            </a:r>
            <a:r>
              <a:rPr lang="ja-JP" altLang="ja-JP" sz="1400" dirty="0" smtClean="0"/>
              <a:t>し</a:t>
            </a:r>
            <a:r>
              <a:rPr lang="ja-JP" altLang="en-US" sz="1400" dirty="0" smtClean="0"/>
              <a:t>た河川</a:t>
            </a:r>
            <a:r>
              <a:rPr lang="ja-JP" altLang="ja-JP" sz="1400" dirty="0" smtClean="0"/>
              <a:t>維持管理</a:t>
            </a:r>
            <a:r>
              <a:rPr lang="ja-JP" altLang="en-US" sz="1400" dirty="0" smtClean="0"/>
              <a:t>の新しい仕様（</a:t>
            </a:r>
            <a:r>
              <a:rPr lang="ja-JP" altLang="ja-JP" sz="1400" dirty="0" smtClean="0"/>
              <a:t>実施</a:t>
            </a:r>
            <a:r>
              <a:rPr lang="ja-JP" altLang="ja-JP" sz="1400" dirty="0"/>
              <a:t>すべき</a:t>
            </a:r>
            <a:r>
              <a:rPr lang="ja-JP" altLang="ja-JP" sz="1400" dirty="0" smtClean="0"/>
              <a:t>項目</a:t>
            </a:r>
            <a:r>
              <a:rPr lang="ja-JP" altLang="en-US" sz="1400" dirty="0" smtClean="0"/>
              <a:t>、</a:t>
            </a:r>
            <a:r>
              <a:rPr lang="ja-JP" altLang="ja-JP" sz="1400" dirty="0" smtClean="0"/>
              <a:t>要求</a:t>
            </a:r>
            <a:r>
              <a:rPr lang="ja-JP" altLang="ja-JP" sz="1400" dirty="0"/>
              <a:t>精度</a:t>
            </a:r>
            <a:r>
              <a:rPr lang="ja-JP" altLang="ja-JP" sz="1400" dirty="0" smtClean="0"/>
              <a:t>、</a:t>
            </a:r>
            <a:r>
              <a:rPr lang="en-US" altLang="ja-JP" sz="1400" dirty="0" smtClean="0"/>
              <a:t>UAV</a:t>
            </a:r>
            <a:r>
              <a:rPr lang="ja-JP" altLang="en-US" sz="1400" dirty="0" smtClean="0"/>
              <a:t>対応</a:t>
            </a:r>
            <a:r>
              <a:rPr lang="ja-JP" altLang="ja-JP" sz="1400" dirty="0" smtClean="0"/>
              <a:t>方策等</a:t>
            </a:r>
            <a:r>
              <a:rPr lang="ja-JP" altLang="en-US" sz="1400" dirty="0" smtClean="0"/>
              <a:t>）を検討する。</a:t>
            </a:r>
            <a:endParaRPr lang="en-US" altLang="ja-JP" sz="1400" b="1" dirty="0" smtClean="0">
              <a:solidFill>
                <a:srgbClr val="000000"/>
              </a:solidFill>
              <a:latin typeface="+mj-lt"/>
              <a:cs typeface="华文细黑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3283" y="2323464"/>
            <a:ext cx="553998" cy="14743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cs typeface="华文细黑"/>
              </a:rPr>
              <a:t>特別</a:t>
            </a:r>
            <a:r>
              <a:rPr lang="ja-JP" altLang="en-US" sz="2400" b="1" dirty="0" smtClean="0">
                <a:solidFill>
                  <a:schemeClr val="bg1"/>
                </a:solidFill>
                <a:cs typeface="华文细黑"/>
              </a:rPr>
              <a:t>講演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784120" y="4978916"/>
            <a:ext cx="402694" cy="366894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IMG_08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37" y="0"/>
            <a:ext cx="1957187" cy="1467891"/>
          </a:xfrm>
          <a:prstGeom prst="rect">
            <a:avLst/>
          </a:prstGeom>
        </p:spPr>
      </p:pic>
      <p:pic>
        <p:nvPicPr>
          <p:cNvPr id="5" name="図 4" descr="IMG_08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12" y="0"/>
            <a:ext cx="1957188" cy="1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109</Words>
  <Application>Microsoft Macintosh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慶應義塾大学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厳 網林</dc:creator>
  <cp:lastModifiedBy>厳 網林</cp:lastModifiedBy>
  <cp:revision>27</cp:revision>
  <dcterms:created xsi:type="dcterms:W3CDTF">2017-02-18T13:13:17Z</dcterms:created>
  <dcterms:modified xsi:type="dcterms:W3CDTF">2017-05-16T07:42:21Z</dcterms:modified>
</cp:coreProperties>
</file>